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5"/>
  </p:notesMasterIdLst>
  <p:sldIdLst>
    <p:sldId id="257" r:id="rId2"/>
    <p:sldId id="258" r:id="rId3"/>
    <p:sldId id="301" r:id="rId4"/>
    <p:sldId id="273" r:id="rId5"/>
    <p:sldId id="274" r:id="rId6"/>
    <p:sldId id="272" r:id="rId7"/>
    <p:sldId id="259" r:id="rId8"/>
    <p:sldId id="280" r:id="rId9"/>
    <p:sldId id="314" r:id="rId10"/>
    <p:sldId id="276" r:id="rId11"/>
    <p:sldId id="317" r:id="rId12"/>
    <p:sldId id="277" r:id="rId13"/>
    <p:sldId id="271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  <a:srgbClr val="0000CC"/>
    <a:srgbClr val="A796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205A33C-1BCE-454F-BE63-A2CA51B1E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1C8C3-1850-4584-99AC-21778729E8E7}" type="slidenum">
              <a:rPr lang="en-US"/>
              <a:pPr/>
              <a:t>1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9825" y="684213"/>
            <a:ext cx="4576763" cy="3432175"/>
          </a:xfrm>
          <a:ln w="12700" cap="flat">
            <a:solidFill>
              <a:schemeClr val="tx1"/>
            </a:solidFill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29200" cy="4114800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D5BA4E-110D-405D-9112-B745CD92869E}" type="slidenum">
              <a:rPr lang="en-US"/>
              <a:pPr/>
              <a:t>10</a:t>
            </a:fld>
            <a:endParaRPr lang="en-US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E6BF5-352B-49F2-A61B-4037DA811C9D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419600"/>
          </a:xfrm>
          <a:noFill/>
          <a:ln/>
        </p:spPr>
        <p:txBody>
          <a:bodyPr/>
          <a:lstStyle/>
          <a:p>
            <a:pPr eaLnBrk="1" hangingPunct="1"/>
            <a:r>
              <a:rPr lang="en-US" sz="1600" b="1" smtClean="0"/>
              <a:t>Rest</a:t>
            </a:r>
          </a:p>
          <a:p>
            <a:pPr eaLnBrk="1" hangingPunct="1"/>
            <a:r>
              <a:rPr lang="en-US" sz="1600" b="1" smtClean="0"/>
              <a:t>Ice</a:t>
            </a:r>
          </a:p>
          <a:p>
            <a:pPr eaLnBrk="1" hangingPunct="1"/>
            <a:r>
              <a:rPr lang="en-US" sz="1600" smtClean="0"/>
              <a:t>It relieve pain , muscle spasm, and tissue oedema.</a:t>
            </a:r>
          </a:p>
          <a:p>
            <a:pPr eaLnBrk="1" hangingPunct="1"/>
            <a:r>
              <a:rPr lang="en-US" sz="1600" smtClean="0"/>
              <a:t>It reduces the reaction to trauma thus chance of adhesion are minimised.</a:t>
            </a:r>
          </a:p>
          <a:p>
            <a:pPr eaLnBrk="1" hangingPunct="1"/>
            <a:r>
              <a:rPr lang="en-US" sz="1600" smtClean="0"/>
              <a:t>Ice produces more cooling than an equal temperature ice cold water.</a:t>
            </a:r>
          </a:p>
          <a:p>
            <a:pPr eaLnBrk="1" hangingPunct="1"/>
            <a:r>
              <a:rPr lang="en-US" sz="1600" smtClean="0"/>
              <a:t>Its vasoconstriction effect reduces the flow of blood and other fluid near the injured area thus reduces swelling.</a:t>
            </a:r>
          </a:p>
          <a:p>
            <a:pPr eaLnBrk="1" hangingPunct="1"/>
            <a:r>
              <a:rPr lang="en-US" sz="1600" smtClean="0"/>
              <a:t>If swelling is reduced pain is also minimized due to less pressure on nerve endings.</a:t>
            </a:r>
          </a:p>
          <a:p>
            <a:pPr eaLnBrk="1" hangingPunct="1"/>
            <a:r>
              <a:rPr lang="en-US" sz="1600" b="1" smtClean="0"/>
              <a:t>Gate control theory.</a:t>
            </a:r>
          </a:p>
          <a:p>
            <a:pPr eaLnBrk="1" hangingPunct="1"/>
            <a:r>
              <a:rPr lang="en-US" sz="1600" b="1" smtClean="0"/>
              <a:t>Compression and elevation reduces swelling by the use of pressure and gravity.</a:t>
            </a:r>
          </a:p>
          <a:p>
            <a:pPr eaLnBrk="1" hangingPunct="1"/>
            <a:endParaRPr lang="en-US" sz="1600" b="1" smtClean="0"/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178521-F08C-4E26-95AE-DB6C3F4590B1}" type="slidenum">
              <a:rPr lang="en-US"/>
              <a:pPr/>
              <a:t>12</a:t>
            </a:fld>
            <a:endParaRPr lang="en-US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2000" smtClean="0"/>
              <a:t>Progressive early mobilization is suggested for reducing the </a:t>
            </a:r>
          </a:p>
          <a:p>
            <a:pPr eaLnBrk="1" hangingPunct="1"/>
            <a:r>
              <a:rPr lang="en-US" sz="2000" smtClean="0"/>
              <a:t>stiffness of the joint </a:t>
            </a:r>
          </a:p>
          <a:p>
            <a:pPr eaLnBrk="1" hangingPunct="1"/>
            <a:r>
              <a:rPr lang="en-US" sz="2000" smtClean="0"/>
              <a:t>For improving strength flexibility, and endurance </a:t>
            </a:r>
          </a:p>
          <a:p>
            <a:pPr eaLnBrk="1" hangingPunct="1"/>
            <a:r>
              <a:rPr lang="en-US" sz="2000" smtClean="0"/>
              <a:t>For draining out the imflamatory exudates.</a:t>
            </a: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01A8E-43B9-46A1-83A1-9EBD102DAA0A}" type="slidenum">
              <a:rPr lang="en-US"/>
              <a:pPr/>
              <a:t>13</a:t>
            </a:fld>
            <a:endParaRPr lang="en-US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9825" y="684213"/>
            <a:ext cx="4576763" cy="3432175"/>
          </a:xfrm>
          <a:ln w="12700" cap="flat">
            <a:solidFill>
              <a:schemeClr val="tx1"/>
            </a:solidFill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267200"/>
            <a:ext cx="6400800" cy="4724400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r>
              <a:rPr lang="en-US" sz="1800" i="1" smtClean="0"/>
              <a:t>Summary:</a:t>
            </a:r>
          </a:p>
          <a:p>
            <a:pPr eaLnBrk="1" hangingPunct="1">
              <a:buFontTx/>
              <a:buChar char="•"/>
            </a:pPr>
            <a:r>
              <a:rPr lang="en-US" sz="1600" i="1" smtClean="0"/>
              <a:t>Evaluation of patients for by identifying, grading and assessing the injury .</a:t>
            </a:r>
            <a:endParaRPr lang="en-US" sz="1600" smtClean="0"/>
          </a:p>
          <a:p>
            <a:pPr eaLnBrk="1" hangingPunct="1">
              <a:buFontTx/>
              <a:buChar char="•"/>
            </a:pPr>
            <a:r>
              <a:rPr lang="en-US" sz="1600" i="1" smtClean="0"/>
              <a:t>Management is guided by a multidisciplinary team, comprising the patient, doctor and physical therapist .</a:t>
            </a:r>
            <a:endParaRPr lang="en-US" sz="1600" smtClean="0"/>
          </a:p>
          <a:p>
            <a:pPr eaLnBrk="1" hangingPunct="1">
              <a:buFontTx/>
              <a:buChar char="•"/>
            </a:pPr>
            <a:r>
              <a:rPr lang="en-US" sz="1600" i="1" smtClean="0"/>
              <a:t>The emphasis is given on active mobilization utilizing strengthening, flexibility and endurance exercise programs.</a:t>
            </a:r>
            <a:endParaRPr lang="en-US" sz="1600" smtClean="0"/>
          </a:p>
          <a:p>
            <a:pPr eaLnBrk="1" hangingPunct="1">
              <a:buFontTx/>
              <a:buChar char="•"/>
            </a:pPr>
            <a:r>
              <a:rPr lang="en-US" sz="1600" i="1" smtClean="0"/>
              <a:t>Passive physical treatments (heat, ice, and manual therapy), as well as drug therapy and psychological counselling, are used as adjunctive therapy. </a:t>
            </a:r>
          </a:p>
          <a:p>
            <a:pPr eaLnBrk="1" hangingPunct="1">
              <a:buFontTx/>
              <a:buChar char="•"/>
            </a:pPr>
            <a:r>
              <a:rPr lang="en-US" sz="1600" i="1" smtClean="0"/>
              <a:t>Biomechanical devices (eg, orthotic devices) or correction in techniques may also be helpful.</a:t>
            </a:r>
            <a:endParaRPr lang="en-US" sz="1600" smtClean="0"/>
          </a:p>
          <a:p>
            <a:pPr eaLnBrk="1" hangingPunct="1">
              <a:buFontTx/>
              <a:buChar char="•"/>
            </a:pPr>
            <a:r>
              <a:rPr lang="en-US" sz="1600" i="1" smtClean="0"/>
              <a:t>Coexisting conditions such as depression and drug dependence are treated at the same time as the injury.</a:t>
            </a:r>
            <a:endParaRPr lang="en-US" sz="1600" smtClean="0"/>
          </a:p>
          <a:p>
            <a:pPr eaLnBrk="1" hangingPunct="1">
              <a:buFontTx/>
              <a:buChar char="•"/>
            </a:pPr>
            <a:r>
              <a:rPr lang="en-US" sz="1600" i="1" smtClean="0"/>
              <a:t>Staged return to normal living, competitive sports and occupational activities are suggested.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5F901C-233A-4971-8BAD-E67839EA89E1}" type="slidenum">
              <a:rPr lang="en-US"/>
              <a:pPr/>
              <a:t>2</a:t>
            </a:fld>
            <a:endParaRPr 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343400"/>
            <a:ext cx="60960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z="2000" smtClean="0"/>
              <a:t>Rehabilitation is a natural process which starts at the on set of the injury.</a:t>
            </a:r>
          </a:p>
          <a:p>
            <a:pPr eaLnBrk="1" hangingPunct="1"/>
            <a:r>
              <a:rPr lang="en-US" sz="2000" smtClean="0"/>
              <a:t>With the help of the various therapeutic modalities we speed up the process of rehabilitation.</a:t>
            </a:r>
          </a:p>
          <a:p>
            <a:pPr eaLnBrk="1" hangingPunct="1"/>
            <a:r>
              <a:rPr lang="en-US" sz="2000" smtClean="0"/>
              <a:t>During the process of rehabilitation we use various methods to recover faster to come to the competitive sports as early as possible.</a:t>
            </a:r>
          </a:p>
          <a:p>
            <a:pPr eaLnBrk="1" hangingPunct="1"/>
            <a:r>
              <a:rPr lang="en-US" sz="2000" smtClean="0"/>
              <a:t>Here we are only dealing with the rehabilitation of musculo-skeletal injury.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AE6EC-E511-4A59-83E4-3C11E2AC13EF}" type="slidenum">
              <a:rPr lang="en-US"/>
              <a:pPr/>
              <a:t>3</a:t>
            </a:fld>
            <a:endParaRPr 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248400" cy="4495800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/>
              <a:t>The immediate and effective mang phase is used to minimise the inflammatory reaction (pain, oedema)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/>
              <a:t>Once the inflammatory reaction is checked the next step is the active mobilization is to promote the absorption of the excudate.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/>
              <a:t>For this various therapeutic modalities and exercise therapy is advised to the patient.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/>
              <a:t>Some techniques of massage manipulation like effleurage , stroking, kneeding , pettrissage and tapotment are used.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/>
              <a:t>Once the acute phase is managed successfully the third stage are used to quicken the process of repair and for the development of strength, flexibility, endurance, skill re-learning, propriceptive re-training.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0DC16C-89AA-4A8C-94D3-B340EF3BFDA6}" type="slidenum">
              <a:rPr lang="en-US"/>
              <a:pPr/>
              <a:t>4</a:t>
            </a:fld>
            <a:endParaRPr lang="en-US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2484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000" smtClean="0"/>
              <a:t>Specific modalities like ice, heat, massage, infrared, SWD, ultrasound, TENS etc.</a:t>
            </a:r>
          </a:p>
          <a:p>
            <a:pPr eaLnBrk="1" hangingPunct="1">
              <a:buFontTx/>
              <a:buChar char="•"/>
            </a:pPr>
            <a:r>
              <a:rPr lang="en-US" sz="2000" smtClean="0"/>
              <a:t>Early mobilization is always prescribed for the removal of exudate and preventing the muscle wastage.</a:t>
            </a:r>
          </a:p>
          <a:p>
            <a:pPr eaLnBrk="1" hangingPunct="1">
              <a:buFontTx/>
              <a:buChar char="•"/>
            </a:pPr>
            <a:r>
              <a:rPr lang="en-US" sz="2000" smtClean="0"/>
              <a:t>Any pre existing weakness and imbalance may be some time cause of a injuey so it should also be corrected for minimising the future injuries.</a:t>
            </a:r>
          </a:p>
          <a:p>
            <a:pPr eaLnBrk="1" hangingPunct="1">
              <a:buFontTx/>
              <a:buChar char="•"/>
            </a:pPr>
            <a:r>
              <a:rPr lang="en-US" sz="2000" smtClean="0"/>
              <a:t>After injuries muscles and proprioceptive organs like muscle spindles, golgi tendon apparatus also impaire their function so re-training is required to understand them the proper posture and proper movement.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A73123-1296-48FD-BCD5-1C9076B822EE}" type="slidenum">
              <a:rPr lang="en-US"/>
              <a:pPr/>
              <a:t>5</a:t>
            </a:fld>
            <a:endParaRPr lang="en-US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5D2FBF-59FE-4474-94B8-D2A7AD0A16C3}" type="slidenum">
              <a:rPr lang="en-US"/>
              <a:pPr/>
              <a:t>6</a:t>
            </a:fld>
            <a:endParaRPr lang="en-US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2000" smtClean="0"/>
              <a:t>This definition contains four aspect of training and re-training for a succesful rehabilitation programme i.e. medical , social, psychological and vocational measures and the four aspect must be given emphasis for a rehabilitation programme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1358C-9F97-4861-85DF-7F4A0CA53914}" type="slidenum">
              <a:rPr lang="en-US"/>
              <a:pPr/>
              <a:t>7</a:t>
            </a:fld>
            <a:endParaRPr lang="en-US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E53BE5-D6BA-4ACC-AECA-A418032F0D9B}" type="slidenum">
              <a:rPr lang="en-US"/>
              <a:pPr/>
              <a:t>8</a:t>
            </a:fld>
            <a:endParaRPr lang="en-US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000" smtClean="0"/>
              <a:t>Physical examination is very much required because the doctor or therapist himself examin the injury and take a proper diagnosis.</a:t>
            </a:r>
          </a:p>
          <a:p>
            <a:pPr eaLnBrk="1" hangingPunct="1">
              <a:buFontTx/>
              <a:buChar char="•"/>
            </a:pPr>
            <a:r>
              <a:rPr lang="en-US" sz="2000" smtClean="0"/>
              <a:t>Some times a diagnosis need a supportive examination so it is a wise decision to go for a test like X-Ray, CT Scan, or MRI.</a:t>
            </a:r>
          </a:p>
          <a:p>
            <a:pPr eaLnBrk="1" hangingPunct="1">
              <a:buFontTx/>
              <a:buChar char="•"/>
            </a:pPr>
            <a:r>
              <a:rPr lang="en-US" sz="2000" smtClean="0"/>
              <a:t>Always find out any previous history of injury because previous history of injury makes the body part more prone to injury and it should be taken seriously.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C83E7C-27D2-48CB-93AF-11C030430101}" type="slidenum">
              <a:rPr lang="en-US"/>
              <a:pPr/>
              <a:t>9</a:t>
            </a:fld>
            <a:endParaRPr lang="en-US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6172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000" smtClean="0"/>
              <a:t>Grading of injury is also help the therapist to understand the patient and his problem. On the basis of the symptoms is is easy to grade the injury.</a:t>
            </a:r>
          </a:p>
          <a:p>
            <a:pPr eaLnBrk="1" hangingPunct="1">
              <a:buFontTx/>
              <a:buChar char="•"/>
            </a:pPr>
            <a:r>
              <a:rPr lang="en-US" sz="2000" smtClean="0"/>
              <a:t>Athletes previous state of fitness and his toughness also should be considered while grading the injury.</a:t>
            </a:r>
          </a:p>
          <a:p>
            <a:pPr eaLnBrk="1" hangingPunct="1">
              <a:buFontTx/>
              <a:buChar char="•"/>
            </a:pPr>
            <a:r>
              <a:rPr lang="en-US" sz="2000" smtClean="0"/>
              <a:t>But some time same injury for two persons of different game may change the grade .i.e. a cricketer with a finger injury might have been graded severe but a long distance runner with the same injury might have been graded very mild.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</p:grpSp>
      <p:sp>
        <p:nvSpPr>
          <p:cNvPr id="389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9CAA3-CB32-483F-9E44-EBEE10A3D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5BD5D-4763-4FF2-A0F6-1ED8D19CD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BA485-83FE-45F9-ADDB-5410122FC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C784A-300C-4DBC-9B89-0AD987528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IN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9A22C-9899-4E9E-8CDC-39508F879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892AD-2113-4614-BDD2-29A6FE01F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D8790-862A-4C25-B267-25D017F65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83EDB-8C72-4187-A282-9F403AF55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FF856-8F37-46FC-B3D4-A3D7BAA89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87A6A-0692-4E90-B3D5-BF39B629A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7E4FC-1FDF-4B2D-A446-27E161C9E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1A4C-1B6C-4F4B-B981-566155D2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EDAD9-4A2A-4650-A859-59FFF2FC9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789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89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89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89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89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89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89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89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790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/>
            </a:p>
          </p:txBody>
        </p:sp>
      </p:grpSp>
      <p:sp>
        <p:nvSpPr>
          <p:cNvPr id="3790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9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9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9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9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447FE76-B45C-4243-9DF6-7A3AD9010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0BE61-DFDE-4507-8EA9-B85B8118280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2057400"/>
            <a:ext cx="6907213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dirty="0" smtClean="0"/>
              <a:t>REHABILITATION</a:t>
            </a:r>
            <a:r>
              <a:rPr lang="en-US" sz="4000" dirty="0" smtClean="0"/>
              <a:t> </a:t>
            </a:r>
            <a:r>
              <a:rPr lang="en-US" sz="4000" dirty="0" smtClean="0"/>
              <a:t>OF SPORTS INJURIES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029200"/>
            <a:ext cx="5688013" cy="1752600"/>
          </a:xfrm>
        </p:spPr>
        <p:txBody>
          <a:bodyPr lIns="92075" tIns="46038" rIns="92075" bIns="46038"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500" smtClean="0"/>
              <a:t> </a:t>
            </a:r>
            <a:endParaRPr lang="en-US" sz="15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05B07-DC06-4527-89D8-C918B83BB54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Management of  Injuries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7630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Immediate management.</a:t>
            </a:r>
          </a:p>
          <a:p>
            <a:pPr eaLnBrk="1" hangingPunct="1">
              <a:defRPr/>
            </a:pPr>
            <a:r>
              <a:rPr lang="en-US" sz="4000" smtClean="0"/>
              <a:t>Progressive active &amp; early mobilisation.</a:t>
            </a:r>
          </a:p>
          <a:p>
            <a:pPr eaLnBrk="1" hangingPunct="1">
              <a:defRPr/>
            </a:pPr>
            <a:r>
              <a:rPr lang="en-US" sz="4000" smtClean="0"/>
              <a:t>Passive physical treatment.</a:t>
            </a:r>
          </a:p>
          <a:p>
            <a:pPr eaLnBrk="1" hangingPunct="1">
              <a:defRPr/>
            </a:pPr>
            <a:r>
              <a:rPr lang="en-US" sz="4000" smtClean="0"/>
              <a:t>Drug therapy.</a:t>
            </a:r>
          </a:p>
          <a:p>
            <a:pPr eaLnBrk="1" hangingPunct="1">
              <a:defRPr/>
            </a:pPr>
            <a:r>
              <a:rPr lang="en-US" sz="4000" smtClean="0"/>
              <a:t>Psychological treatment.</a:t>
            </a:r>
          </a:p>
          <a:p>
            <a:pPr eaLnBrk="1" hangingPunct="1">
              <a:defRPr/>
            </a:pPr>
            <a:r>
              <a:rPr lang="en-US" sz="4000" smtClean="0"/>
              <a:t>Biomechanical techniques and devises.</a:t>
            </a:r>
          </a:p>
          <a:p>
            <a:pPr eaLnBrk="1" hangingPunct="1">
              <a:defRPr/>
            </a:pPr>
            <a:r>
              <a:rPr lang="en-US" sz="4000" smtClean="0"/>
              <a:t>Specialist opinion.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C3E5E-1BD3-423E-A123-416D0508917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Immediate Management</a:t>
            </a:r>
          </a:p>
        </p:txBody>
      </p:sp>
      <p:sp>
        <p:nvSpPr>
          <p:cNvPr id="14340" name="WordArt 6"/>
          <p:cNvSpPr>
            <a:spLocks noChangeArrowheads="1" noChangeShapeType="1" noTextEdit="1"/>
          </p:cNvSpPr>
          <p:nvPr/>
        </p:nvSpPr>
        <p:spPr bwMode="auto">
          <a:xfrm>
            <a:off x="457200" y="2362200"/>
            <a:ext cx="8258175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IN" sz="4000" b="1" kern="10" spc="80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Principle of </a:t>
            </a:r>
          </a:p>
          <a:p>
            <a:r>
              <a:rPr lang="en-IN" sz="4000" b="1" kern="10" spc="80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'RICE' </a:t>
            </a:r>
          </a:p>
          <a:p>
            <a:r>
              <a:rPr lang="en-IN" sz="4000" b="1" kern="10" spc="80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is applied </a:t>
            </a:r>
          </a:p>
          <a:p>
            <a:r>
              <a:rPr lang="en-IN" sz="4000" b="1" kern="10" spc="80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i.e. Rest, Ice,Compression and Elevation</a:t>
            </a:r>
          </a:p>
        </p:txBody>
      </p:sp>
      <p:pic>
        <p:nvPicPr>
          <p:cNvPr id="14341" name="Picture 8" descr="injury 10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943600" y="1676400"/>
            <a:ext cx="2743200" cy="3048000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FAB3B-1B43-4E0F-AE54-37508E78AAB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Progressive Early and Active Mobilisation</a:t>
            </a:r>
            <a:r>
              <a:rPr lang="en-US" sz="4000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r>
              <a:rPr lang="en-US" sz="4000" smtClean="0"/>
              <a:t>Strengthening Exercises</a:t>
            </a:r>
          </a:p>
          <a:p>
            <a:pPr lvl="1" eaLnBrk="1" hangingPunct="1">
              <a:defRPr/>
            </a:pPr>
            <a:r>
              <a:rPr lang="en-US" sz="4000" smtClean="0"/>
              <a:t>Flexibility Exercises</a:t>
            </a:r>
          </a:p>
          <a:p>
            <a:pPr lvl="1" eaLnBrk="1" hangingPunct="1">
              <a:defRPr/>
            </a:pPr>
            <a:r>
              <a:rPr lang="en-US" sz="4000" smtClean="0"/>
              <a:t>Endurance exercises</a:t>
            </a:r>
          </a:p>
          <a:p>
            <a:pPr lvl="1" eaLnBrk="1" hangingPunct="1">
              <a:defRPr/>
            </a:pPr>
            <a:r>
              <a:rPr lang="en-US" sz="4000" smtClean="0"/>
              <a:t>Proprioceptive Retraining</a:t>
            </a:r>
          </a:p>
          <a:p>
            <a:pPr lvl="1" eaLnBrk="1" hangingPunct="1">
              <a:defRPr/>
            </a:pPr>
            <a:r>
              <a:rPr lang="en-US" sz="4000" smtClean="0"/>
              <a:t>Functional Training</a:t>
            </a:r>
          </a:p>
          <a:p>
            <a:pPr lvl="1" eaLnBrk="1" hangingPunct="1">
              <a:defRPr/>
            </a:pPr>
            <a:endParaRPr lang="en-US" sz="4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BF2A8-41AC-498D-BCFE-199ED2573CE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dirty="0" smtClean="0"/>
              <a:t>Thanks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9CF2B-743A-4B19-A1CC-BCF327BBC56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General Concept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smtClean="0"/>
              <a:t>REHABILITATION</a:t>
            </a:r>
            <a:r>
              <a:rPr lang="en-US" sz="4000" smtClean="0"/>
              <a:t> literally means restoration of a normal state of health or well being.  </a:t>
            </a:r>
          </a:p>
          <a:p>
            <a:pPr eaLnBrk="1" hangingPunct="1">
              <a:defRPr/>
            </a:pPr>
            <a:r>
              <a:rPr lang="en-US" sz="4000" smtClean="0"/>
              <a:t>On the other hand ‘</a:t>
            </a:r>
            <a:r>
              <a:rPr lang="en-US" sz="4000" b="1" u="sng" smtClean="0"/>
              <a:t>TREATMENT</a:t>
            </a:r>
            <a:r>
              <a:rPr lang="en-US" sz="4000" smtClean="0"/>
              <a:t>’ in a sports injuries usually refers to those therapeutic measures that are used in healing injured tissue, </a:t>
            </a:r>
          </a:p>
        </p:txBody>
      </p:sp>
      <p:pic>
        <p:nvPicPr>
          <p:cNvPr id="5125" name="Picture 4" descr="sprained or twisted ank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33400"/>
            <a:ext cx="1295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12867-C65E-4F76-8630-1E22D2014A5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Goals of Rehabilitation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582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Immediate and effective management.</a:t>
            </a:r>
          </a:p>
          <a:p>
            <a:pPr eaLnBrk="1" hangingPunct="1">
              <a:defRPr/>
            </a:pPr>
            <a:r>
              <a:rPr lang="en-US" sz="4000" smtClean="0"/>
              <a:t>The progressive sports medical care for subsequent management.</a:t>
            </a:r>
          </a:p>
          <a:p>
            <a:pPr eaLnBrk="1" hangingPunct="1">
              <a:defRPr/>
            </a:pPr>
            <a:r>
              <a:rPr lang="en-US" sz="4000" smtClean="0"/>
              <a:t>The planned sequential stage of rehabilitation till the recovery is complete.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B4363-152E-4CC3-8838-E35F146A858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/>
              <a:t>Total </a:t>
            </a:r>
            <a:r>
              <a:rPr lang="en-US" smtClean="0"/>
              <a:t>Rehabilitation</a:t>
            </a:r>
            <a:r>
              <a:rPr lang="en-US" sz="4800" smtClean="0"/>
              <a:t> Includes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343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4000" smtClean="0"/>
              <a:t>Treatment by specific modalities.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4000" smtClean="0"/>
              <a:t>Gaining recovery of musculo skeletal function.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4000" smtClean="0"/>
              <a:t>Realignment of any pre existing weakness or imbalance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4000" smtClean="0"/>
              <a:t> Muscle and proprioceptive re-training.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4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2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D4B32E-B023-412A-8F19-689DCE4F38C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/>
              <a:t>Total </a:t>
            </a:r>
            <a:r>
              <a:rPr lang="en-US" smtClean="0"/>
              <a:t>Rehabilitation</a:t>
            </a:r>
            <a:r>
              <a:rPr lang="en-US" sz="4800" smtClean="0"/>
              <a:t> Includes (cont)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Return to full activity.</a:t>
            </a:r>
          </a:p>
          <a:p>
            <a:pPr eaLnBrk="1" hangingPunct="1">
              <a:defRPr/>
            </a:pPr>
            <a:r>
              <a:rPr lang="en-US" sz="4000" smtClean="0"/>
              <a:t>Note: In many cases psychological aspect of rehabilitation is more important than physiological.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297EA-47B9-4180-8BE9-A8CD472EE52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Definition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11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On the basis of concept developed the rehabilitation may be defined as</a:t>
            </a:r>
            <a:r>
              <a:rPr lang="en-US" sz="40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4000" smtClean="0"/>
              <a:t>“The combined and coordinated use of medical, social, psychological and vocational measures for training and retraining the individuals to the highest possible level of functional ability.”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4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DE3CDD-555C-4F27-B510-38CFE269FB0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Rehabilitation Principle for Sports Injuries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4000" b="1" smtClean="0"/>
          </a:p>
          <a:p>
            <a:pPr eaLnBrk="1" hangingPunct="1">
              <a:defRPr/>
            </a:pPr>
            <a:r>
              <a:rPr lang="en-US" sz="4000" smtClean="0"/>
              <a:t>Diagnosis of Injuries </a:t>
            </a:r>
          </a:p>
          <a:p>
            <a:pPr eaLnBrk="1" hangingPunct="1">
              <a:defRPr/>
            </a:pPr>
            <a:r>
              <a:rPr lang="en-US" sz="4000" smtClean="0"/>
              <a:t>Grading of Injuries</a:t>
            </a:r>
          </a:p>
          <a:p>
            <a:pPr eaLnBrk="1" hangingPunct="1">
              <a:defRPr/>
            </a:pPr>
            <a:r>
              <a:rPr lang="en-US" sz="4000" smtClean="0"/>
              <a:t>Management of  Injuries</a:t>
            </a:r>
          </a:p>
          <a:p>
            <a:pPr lvl="1" eaLnBrk="1" hangingPunct="1">
              <a:defRPr/>
            </a:pPr>
            <a:endParaRPr lang="en-US" sz="36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b="1" smtClean="0"/>
          </a:p>
          <a:p>
            <a:pPr eaLnBrk="1" hangingPunct="1">
              <a:defRPr/>
            </a:pPr>
            <a:endParaRPr lang="en-US" sz="4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1FC45-BC69-482B-A9C6-06278B4B35F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Diagnosis of injuries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30725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4000" smtClean="0"/>
              <a:t>By the use of  proper physical examination, </a:t>
            </a:r>
          </a:p>
          <a:p>
            <a:pPr lvl="1" eaLnBrk="1" hangingPunct="1">
              <a:defRPr/>
            </a:pPr>
            <a:r>
              <a:rPr lang="en-US" sz="4000" smtClean="0"/>
              <a:t>Conducting required investigations, and</a:t>
            </a:r>
          </a:p>
          <a:p>
            <a:pPr lvl="1" eaLnBrk="1" hangingPunct="1">
              <a:defRPr/>
            </a:pPr>
            <a:r>
              <a:rPr lang="en-US" sz="4000" smtClean="0"/>
              <a:t>Finding out any previous history of injuries.</a:t>
            </a:r>
          </a:p>
          <a:p>
            <a:pPr eaLnBrk="1" hangingPunct="1">
              <a:defRPr/>
            </a:pPr>
            <a:endParaRPr lang="en-US" sz="4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61E11-440B-4E19-8197-30F71D86D8D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Grading the Injuries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Involves assessing the level of disability (Based on Symptoms)</a:t>
            </a:r>
          </a:p>
          <a:p>
            <a:pPr eaLnBrk="1" hangingPunct="1">
              <a:defRPr/>
            </a:pPr>
            <a:r>
              <a:rPr lang="en-US" sz="4000" smtClean="0"/>
              <a:t>His / her previous state of fitness or ability to return to normal activity.</a:t>
            </a:r>
          </a:p>
          <a:p>
            <a:pPr eaLnBrk="1" hangingPunct="1">
              <a:defRPr/>
            </a:pPr>
            <a:r>
              <a:rPr lang="en-US" sz="4000" smtClean="0"/>
              <a:t>His / her role in the sports.</a:t>
            </a:r>
          </a:p>
          <a:p>
            <a:pPr eaLnBrk="1" hangingPunct="1">
              <a:defRPr/>
            </a:pPr>
            <a:r>
              <a:rPr lang="en-US" sz="4000" smtClean="0"/>
              <a:t>And his / her mental toughness.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907</TotalTime>
  <Words>1052</Words>
  <Application>Microsoft Office PowerPoint</Application>
  <PresentationFormat>On-screen Show (4:3)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Wingdings</vt:lpstr>
      <vt:lpstr>Maple</vt:lpstr>
      <vt:lpstr>REHABILITATION OF SPORTS INJURIES</vt:lpstr>
      <vt:lpstr>General Concept</vt:lpstr>
      <vt:lpstr>Goals of Rehabilitation</vt:lpstr>
      <vt:lpstr>Total Rehabilitation Includes</vt:lpstr>
      <vt:lpstr>Total Rehabilitation Includes (cont)</vt:lpstr>
      <vt:lpstr>Definition</vt:lpstr>
      <vt:lpstr>Rehabilitation Principle for Sports Injuries</vt:lpstr>
      <vt:lpstr>Diagnosis of injuries</vt:lpstr>
      <vt:lpstr>Grading the Injuries</vt:lpstr>
      <vt:lpstr>Management of  Injuries</vt:lpstr>
      <vt:lpstr>Immediate Management</vt:lpstr>
      <vt:lpstr>Progressive Early and Active Mobilisation </vt:lpstr>
      <vt:lpstr>Thanks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REHABILITATION OF INJURY IN SPORTS</dc:title>
  <dc:creator>Ravi</dc:creator>
  <cp:lastModifiedBy>Dr. Vivek B Sathe</cp:lastModifiedBy>
  <cp:revision>30</cp:revision>
  <dcterms:created xsi:type="dcterms:W3CDTF">2007-09-30T15:27:40Z</dcterms:created>
  <dcterms:modified xsi:type="dcterms:W3CDTF">2017-03-14T08:33:45Z</dcterms:modified>
</cp:coreProperties>
</file>