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4" r:id="rId4"/>
    <p:sldId id="283"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F4E9FB-A7A2-4FD1-B85F-06D5A6BCB821}"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5FE36-B845-4946-AABF-19C76F3551E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F4E9FB-A7A2-4FD1-B85F-06D5A6BCB821}"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5FE36-B845-4946-AABF-19C76F3551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F4E9FB-A7A2-4FD1-B85F-06D5A6BCB821}"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5FE36-B845-4946-AABF-19C76F3551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F4E9FB-A7A2-4FD1-B85F-06D5A6BCB821}"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5FE36-B845-4946-AABF-19C76F3551E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F4E9FB-A7A2-4FD1-B85F-06D5A6BCB821}" type="datetimeFigureOut">
              <a:rPr lang="en-US" smtClean="0"/>
              <a:pPr/>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5FE36-B845-4946-AABF-19C76F3551E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F4E9FB-A7A2-4FD1-B85F-06D5A6BCB821}" type="datetimeFigureOut">
              <a:rPr lang="en-US" smtClean="0"/>
              <a:pPr/>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5FE36-B845-4946-AABF-19C76F3551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F4E9FB-A7A2-4FD1-B85F-06D5A6BCB821}" type="datetimeFigureOut">
              <a:rPr lang="en-US" smtClean="0"/>
              <a:pPr/>
              <a:t>11/16/2018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C5FE36-B845-4946-AABF-19C76F3551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F4E9FB-A7A2-4FD1-B85F-06D5A6BCB821}" type="datetimeFigureOut">
              <a:rPr lang="en-US" smtClean="0"/>
              <a:pPr/>
              <a:t>11/16/2018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C5FE36-B845-4946-AABF-19C76F3551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F4E9FB-A7A2-4FD1-B85F-06D5A6BCB821}" type="datetimeFigureOut">
              <a:rPr lang="en-US" smtClean="0"/>
              <a:pPr/>
              <a:t>11/16/2018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C5FE36-B845-4946-AABF-19C76F3551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F4E9FB-A7A2-4FD1-B85F-06D5A6BCB821}" type="datetimeFigureOut">
              <a:rPr lang="en-US" smtClean="0"/>
              <a:pPr/>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5FE36-B845-4946-AABF-19C76F3551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F4E9FB-A7A2-4FD1-B85F-06D5A6BCB821}" type="datetimeFigureOut">
              <a:rPr lang="en-US" smtClean="0"/>
              <a:pPr/>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5FE36-B845-4946-AABF-19C76F3551E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0000"/>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F4E9FB-A7A2-4FD1-B85F-06D5A6BCB821}" type="datetimeFigureOut">
              <a:rPr lang="en-US" smtClean="0"/>
              <a:pPr/>
              <a:t>11/16/2018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5FE36-B845-4946-AABF-19C76F3551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3200400"/>
          </a:xfrm>
        </p:spPr>
        <p:txBody>
          <a:bodyPr>
            <a:normAutofit/>
          </a:bodyPr>
          <a:lstStyle/>
          <a:p>
            <a:r>
              <a:rPr lang="en-US" sz="8800" dirty="0" smtClean="0">
                <a:solidFill>
                  <a:srgbClr val="C00000"/>
                </a:solidFill>
              </a:rPr>
              <a:t>KABADDI</a:t>
            </a:r>
            <a:endParaRPr lang="en-US" sz="8800" dirty="0">
              <a:solidFill>
                <a:srgbClr val="C00000"/>
              </a:solidFill>
            </a:endParaRPr>
          </a:p>
        </p:txBody>
      </p:sp>
      <p:sp>
        <p:nvSpPr>
          <p:cNvPr id="3" name="Subtitle 2"/>
          <p:cNvSpPr>
            <a:spLocks noGrp="1"/>
          </p:cNvSpPr>
          <p:nvPr>
            <p:ph type="subTitle" idx="1"/>
          </p:nvPr>
        </p:nvSpPr>
        <p:spPr>
          <a:xfrm>
            <a:off x="1371600" y="3657600"/>
            <a:ext cx="6400800" cy="2286000"/>
          </a:xfrm>
        </p:spPr>
        <p:txBody>
          <a:bodyPr>
            <a:normAutofit fontScale="92500" lnSpcReduction="20000"/>
          </a:bodyPr>
          <a:lstStyle/>
          <a:p>
            <a:r>
              <a:rPr lang="en-US" b="1" dirty="0" smtClean="0">
                <a:solidFill>
                  <a:schemeClr val="tx2">
                    <a:lumMod val="50000"/>
                  </a:schemeClr>
                </a:solidFill>
              </a:rPr>
              <a:t>Dr. </a:t>
            </a:r>
            <a:r>
              <a:rPr lang="en-US" b="1" dirty="0" err="1" smtClean="0">
                <a:solidFill>
                  <a:schemeClr val="tx2">
                    <a:lumMod val="50000"/>
                  </a:schemeClr>
                </a:solidFill>
              </a:rPr>
              <a:t>Vivek</a:t>
            </a:r>
            <a:r>
              <a:rPr lang="en-US" b="1" dirty="0" smtClean="0">
                <a:solidFill>
                  <a:schemeClr val="tx2">
                    <a:lumMod val="50000"/>
                  </a:schemeClr>
                </a:solidFill>
              </a:rPr>
              <a:t> B. </a:t>
            </a:r>
            <a:r>
              <a:rPr lang="en-US" b="1" dirty="0" err="1" smtClean="0">
                <a:solidFill>
                  <a:schemeClr val="tx2">
                    <a:lumMod val="50000"/>
                  </a:schemeClr>
                </a:solidFill>
              </a:rPr>
              <a:t>Sathe</a:t>
            </a:r>
            <a:endParaRPr lang="en-US" b="1" dirty="0" smtClean="0">
              <a:solidFill>
                <a:schemeClr val="tx2">
                  <a:lumMod val="50000"/>
                </a:schemeClr>
              </a:solidFill>
            </a:endParaRPr>
          </a:p>
          <a:p>
            <a:r>
              <a:rPr lang="en-US" b="1" dirty="0" smtClean="0">
                <a:solidFill>
                  <a:schemeClr val="tx2">
                    <a:lumMod val="50000"/>
                  </a:schemeClr>
                </a:solidFill>
              </a:rPr>
              <a:t>Assistant Professor (Senior Scale)</a:t>
            </a:r>
          </a:p>
          <a:p>
            <a:r>
              <a:rPr lang="en-US" b="1" dirty="0">
                <a:solidFill>
                  <a:schemeClr val="tx2">
                    <a:lumMod val="50000"/>
                  </a:schemeClr>
                </a:solidFill>
              </a:rPr>
              <a:t>&amp;</a:t>
            </a:r>
            <a:endParaRPr lang="en-US" b="1" dirty="0" smtClean="0">
              <a:solidFill>
                <a:schemeClr val="tx2">
                  <a:lumMod val="50000"/>
                </a:schemeClr>
              </a:solidFill>
            </a:endParaRPr>
          </a:p>
          <a:p>
            <a:r>
              <a:rPr lang="en-US" b="1" dirty="0" smtClean="0">
                <a:solidFill>
                  <a:schemeClr val="tx2">
                    <a:lumMod val="50000"/>
                  </a:schemeClr>
                </a:solidFill>
              </a:rPr>
              <a:t>National Official</a:t>
            </a:r>
          </a:p>
          <a:p>
            <a:r>
              <a:rPr lang="en-US" b="1" dirty="0" err="1" smtClean="0">
                <a:solidFill>
                  <a:schemeClr val="tx2">
                    <a:lumMod val="50000"/>
                  </a:schemeClr>
                </a:solidFill>
              </a:rPr>
              <a:t>Ameteur</a:t>
            </a:r>
            <a:r>
              <a:rPr lang="en-US" b="1" dirty="0" smtClean="0">
                <a:solidFill>
                  <a:schemeClr val="tx2">
                    <a:lumMod val="50000"/>
                  </a:schemeClr>
                </a:solidFill>
              </a:rPr>
              <a:t> </a:t>
            </a:r>
            <a:r>
              <a:rPr lang="en-US" b="1" dirty="0" err="1" smtClean="0">
                <a:solidFill>
                  <a:schemeClr val="tx2">
                    <a:lumMod val="50000"/>
                  </a:schemeClr>
                </a:solidFill>
              </a:rPr>
              <a:t>Kabaddi</a:t>
            </a:r>
            <a:r>
              <a:rPr lang="en-US" b="1" dirty="0" smtClean="0">
                <a:solidFill>
                  <a:schemeClr val="tx2">
                    <a:lumMod val="50000"/>
                  </a:schemeClr>
                </a:solidFill>
              </a:rPr>
              <a:t> Federation of India</a:t>
            </a:r>
            <a:endParaRPr lang="en-US"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029200"/>
          </a:xfrm>
          <a:solidFill>
            <a:srgbClr val="FFFFCC"/>
          </a:solidFill>
        </p:spPr>
        <p:txBody>
          <a:bodyPr>
            <a:normAutofit fontScale="70000" lnSpcReduction="20000"/>
          </a:bodyPr>
          <a:lstStyle/>
          <a:p>
            <a:pPr>
              <a:buNone/>
            </a:pPr>
            <a:endParaRPr lang="en-US" b="1" dirty="0" smtClean="0"/>
          </a:p>
          <a:p>
            <a:pPr>
              <a:buNone/>
            </a:pPr>
            <a:r>
              <a:rPr lang="en-US" b="1" dirty="0" smtClean="0"/>
              <a:t>Touch </a:t>
            </a:r>
            <a:r>
              <a:rPr lang="en-US" dirty="0"/>
              <a:t>If the raider touches the anti or antis by any part of his body or even the clothing, shoes or any other outfit, it is called a touch.</a:t>
            </a:r>
          </a:p>
          <a:p>
            <a:pPr>
              <a:buNone/>
            </a:pPr>
            <a:r>
              <a:rPr lang="en-US" b="1" dirty="0"/>
              <a:t> </a:t>
            </a:r>
            <a:endParaRPr lang="en-US" dirty="0"/>
          </a:p>
          <a:p>
            <a:pPr>
              <a:buNone/>
            </a:pPr>
            <a:r>
              <a:rPr lang="en-US" b="1" dirty="0" smtClean="0"/>
              <a:t>Struggle </a:t>
            </a:r>
            <a:r>
              <a:rPr lang="en-US" dirty="0"/>
              <a:t>When the anti or antis come into contact with the raider, it is called struggle. After touch or struggle the play field includes the lobbies.</a:t>
            </a:r>
          </a:p>
          <a:p>
            <a:pPr>
              <a:buNone/>
            </a:pPr>
            <a:r>
              <a:rPr lang="en-US" dirty="0"/>
              <a:t> </a:t>
            </a:r>
          </a:p>
          <a:p>
            <a:pPr>
              <a:buNone/>
            </a:pPr>
            <a:r>
              <a:rPr lang="en-US" b="1" dirty="0" smtClean="0"/>
              <a:t>Raid </a:t>
            </a:r>
            <a:r>
              <a:rPr lang="en-US" dirty="0"/>
              <a:t>When the raider enters the court of opponent with cant, it is known as Raid.</a:t>
            </a:r>
          </a:p>
          <a:p>
            <a:pPr>
              <a:buNone/>
            </a:pPr>
            <a:r>
              <a:rPr lang="en-US" dirty="0"/>
              <a:t> </a:t>
            </a:r>
          </a:p>
          <a:p>
            <a:pPr>
              <a:buNone/>
            </a:pPr>
            <a:r>
              <a:rPr lang="en-US" b="1" dirty="0" smtClean="0"/>
              <a:t>Successful </a:t>
            </a:r>
            <a:r>
              <a:rPr lang="en-US" b="1" dirty="0"/>
              <a:t>Raid </a:t>
            </a:r>
            <a:r>
              <a:rPr lang="en-US" dirty="0"/>
              <a:t>When the raider crosses the Baulk line of the defending team at least once during the course of a raid and reaches his court with cant, it is known as Successful Raid.</a:t>
            </a:r>
          </a:p>
          <a:p>
            <a:pPr>
              <a:buNone/>
            </a:pPr>
            <a:endParaRPr lang="en-US" dirty="0"/>
          </a:p>
        </p:txBody>
      </p:sp>
      <p:sp>
        <p:nvSpPr>
          <p:cNvPr id="4" name="Rounded Rectangle 3"/>
          <p:cNvSpPr/>
          <p:nvPr/>
        </p:nvSpPr>
        <p:spPr>
          <a:xfrm>
            <a:off x="2209800" y="152400"/>
            <a:ext cx="472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Terminology Cont..</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57800"/>
          </a:xfrm>
          <a:solidFill>
            <a:srgbClr val="FFFFCC"/>
          </a:solidFill>
        </p:spPr>
        <p:txBody>
          <a:bodyPr>
            <a:normAutofit fontScale="62500" lnSpcReduction="20000"/>
          </a:bodyPr>
          <a:lstStyle/>
          <a:p>
            <a:pPr>
              <a:buNone/>
            </a:pPr>
            <a:endParaRPr lang="en-US" b="1" dirty="0" smtClean="0"/>
          </a:p>
          <a:p>
            <a:pPr>
              <a:buNone/>
            </a:pPr>
            <a:r>
              <a:rPr lang="en-US" b="1" dirty="0" smtClean="0"/>
              <a:t>Toss </a:t>
            </a:r>
            <a:r>
              <a:rPr lang="en-US" dirty="0" smtClean="0"/>
              <a:t>- choice </a:t>
            </a:r>
            <a:r>
              <a:rPr lang="en-US" dirty="0"/>
              <a:t>of the court or the </a:t>
            </a:r>
            <a:r>
              <a:rPr lang="en-US" dirty="0" smtClean="0"/>
              <a:t>raid. </a:t>
            </a:r>
            <a:r>
              <a:rPr lang="en-US" dirty="0"/>
              <a:t>In the second half, the court shall be changed and the team, which did not, opted for raid shall send their raider first. The game in the second half shall continue with the same number of players, as it was at the end of the first half.</a:t>
            </a:r>
          </a:p>
          <a:p>
            <a:pPr>
              <a:buNone/>
            </a:pPr>
            <a:r>
              <a:rPr lang="en-US" dirty="0"/>
              <a:t> </a:t>
            </a:r>
          </a:p>
          <a:p>
            <a:pPr>
              <a:buNone/>
            </a:pPr>
            <a:r>
              <a:rPr lang="en-US" dirty="0" smtClean="0"/>
              <a:t>A player </a:t>
            </a:r>
            <a:r>
              <a:rPr lang="en-US" dirty="0"/>
              <a:t>shall be out if any part of his body touches the ground outside the boundary but during the struggle a player shall not be out if any part of his body touches the ground outside the boundary by keeping contact of the playfield. The portion of contact must be inside the boundary.</a:t>
            </a:r>
          </a:p>
          <a:p>
            <a:pPr>
              <a:buNone/>
            </a:pPr>
            <a:r>
              <a:rPr lang="en-US" dirty="0"/>
              <a:t> </a:t>
            </a:r>
          </a:p>
          <a:p>
            <a:pPr>
              <a:buNone/>
            </a:pPr>
            <a:r>
              <a:rPr lang="en-US" dirty="0" smtClean="0"/>
              <a:t>If </a:t>
            </a:r>
            <a:r>
              <a:rPr lang="en-US" dirty="0"/>
              <a:t>any player goes out of the boundary during the course of play, he shall be out. The Umpire or Referee shall try to take out such players at once. </a:t>
            </a:r>
            <a:r>
              <a:rPr lang="en-US" dirty="0" smtClean="0"/>
              <a:t>No </a:t>
            </a:r>
            <a:r>
              <a:rPr lang="en-US" dirty="0"/>
              <a:t>whistle shall be blown as the raid may continue. </a:t>
            </a:r>
            <a:endParaRPr lang="en-US" dirty="0" smtClean="0"/>
          </a:p>
          <a:p>
            <a:pPr>
              <a:buNone/>
            </a:pPr>
            <a:endParaRPr lang="en-US" dirty="0"/>
          </a:p>
          <a:p>
            <a:pPr>
              <a:buNone/>
            </a:pPr>
            <a:r>
              <a:rPr lang="en-US" dirty="0" smtClean="0"/>
              <a:t>If </a:t>
            </a:r>
            <a:r>
              <a:rPr lang="en-US" dirty="0"/>
              <a:t>an anti or antis who have gone out of bounds </a:t>
            </a:r>
            <a:r>
              <a:rPr lang="en-US" dirty="0" smtClean="0"/>
              <a:t>hold </a:t>
            </a:r>
            <a:r>
              <a:rPr lang="en-US" dirty="0"/>
              <a:t>a raider, the raider shall be declared NOT OUT. The anti or antis who have gone out of bounds only will be declared out.</a:t>
            </a:r>
          </a:p>
          <a:p>
            <a:pPr>
              <a:buNone/>
            </a:pPr>
            <a:endParaRPr lang="en-US" dirty="0"/>
          </a:p>
        </p:txBody>
      </p:sp>
      <p:sp>
        <p:nvSpPr>
          <p:cNvPr id="4" name="Rounded Rectangle 3"/>
          <p:cNvSpPr/>
          <p:nvPr/>
        </p:nvSpPr>
        <p:spPr>
          <a:xfrm>
            <a:off x="2209800" y="152400"/>
            <a:ext cx="472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Rules of Play</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181600"/>
          </a:xfrm>
          <a:solidFill>
            <a:srgbClr val="FFFFCC"/>
          </a:solidFill>
        </p:spPr>
        <p:txBody>
          <a:bodyPr>
            <a:noAutofit/>
          </a:bodyPr>
          <a:lstStyle/>
          <a:p>
            <a:pPr algn="just">
              <a:buNone/>
            </a:pPr>
            <a:r>
              <a:rPr lang="en-US" sz="2000" dirty="0" smtClean="0"/>
              <a:t>When </a:t>
            </a:r>
            <a:r>
              <a:rPr lang="en-US" sz="2000" dirty="0"/>
              <a:t>the struggle begins, the play field includes the lobbies. </a:t>
            </a:r>
          </a:p>
          <a:p>
            <a:pPr algn="just">
              <a:buNone/>
            </a:pPr>
            <a:r>
              <a:rPr lang="en-US" sz="800" dirty="0"/>
              <a:t> </a:t>
            </a:r>
          </a:p>
          <a:p>
            <a:pPr algn="just">
              <a:buNone/>
            </a:pPr>
            <a:r>
              <a:rPr lang="en-US" sz="2000" dirty="0" smtClean="0"/>
              <a:t>A </a:t>
            </a:r>
            <a:r>
              <a:rPr lang="en-US" sz="2000" dirty="0"/>
              <a:t>raider shall continue to chant “KABADDI</a:t>
            </a:r>
            <a:r>
              <a:rPr lang="en-US" sz="2000" b="1" dirty="0"/>
              <a:t>” </a:t>
            </a:r>
            <a:r>
              <a:rPr lang="en-US" sz="2000" dirty="0"/>
              <a:t>as the approved cant. If he is not keeping the proper approved cant in the opponent’s court, he shall be ordered back and the opponent will be given </a:t>
            </a:r>
            <a:r>
              <a:rPr lang="en-US" sz="2000" b="1" dirty="0"/>
              <a:t>one technical point and chance to raid.</a:t>
            </a:r>
            <a:r>
              <a:rPr lang="en-US" sz="2000" dirty="0"/>
              <a:t> Under such circumstances, he shall not be pursued.</a:t>
            </a:r>
          </a:p>
          <a:p>
            <a:pPr algn="just">
              <a:buNone/>
            </a:pPr>
            <a:r>
              <a:rPr lang="en-US" sz="800" dirty="0"/>
              <a:t> </a:t>
            </a:r>
          </a:p>
          <a:p>
            <a:pPr algn="just">
              <a:buNone/>
            </a:pPr>
            <a:r>
              <a:rPr lang="en-US" sz="2000" dirty="0" smtClean="0"/>
              <a:t>A </a:t>
            </a:r>
            <a:r>
              <a:rPr lang="en-US" sz="2000" dirty="0"/>
              <a:t>raider must start his cant before he touches the opponent’s court. If he starts the cant late, he shall be ordered back by the Umpire or Referee and the opponent will be given </a:t>
            </a:r>
            <a:r>
              <a:rPr lang="en-US" sz="2000" b="1" dirty="0"/>
              <a:t>one technical point &amp; a chance to raid. </a:t>
            </a:r>
          </a:p>
          <a:p>
            <a:pPr algn="just">
              <a:buNone/>
            </a:pPr>
            <a:r>
              <a:rPr lang="en-US" sz="2000" dirty="0"/>
              <a:t> </a:t>
            </a:r>
          </a:p>
          <a:p>
            <a:pPr algn="just">
              <a:buNone/>
            </a:pPr>
            <a:r>
              <a:rPr lang="en-US" sz="2000" dirty="0" smtClean="0"/>
              <a:t>If </a:t>
            </a:r>
            <a:r>
              <a:rPr lang="en-US" sz="2000" dirty="0"/>
              <a:t>a raider goes out of turn, the Umpire or Referee shall order him to go back and </a:t>
            </a:r>
            <a:r>
              <a:rPr lang="en-US" sz="2000" b="1" dirty="0"/>
              <a:t>a technical point </a:t>
            </a:r>
            <a:r>
              <a:rPr lang="en-US" sz="2000" dirty="0"/>
              <a:t>will be given to opponent team.</a:t>
            </a:r>
          </a:p>
          <a:p>
            <a:pPr>
              <a:buNone/>
            </a:pPr>
            <a:endParaRPr lang="en-US" sz="2000" dirty="0" smtClean="0"/>
          </a:p>
          <a:p>
            <a:pPr>
              <a:buNone/>
            </a:pPr>
            <a:r>
              <a:rPr lang="en-US" sz="2000" dirty="0" smtClean="0"/>
              <a:t>Not </a:t>
            </a:r>
            <a:r>
              <a:rPr lang="en-US" sz="2000" dirty="0"/>
              <a:t>more than one raider shall enter the opponent’s court at a time, if </a:t>
            </a:r>
            <a:r>
              <a:rPr lang="en-US" sz="2000" dirty="0" smtClean="0"/>
              <a:t>done than order </a:t>
            </a:r>
            <a:r>
              <a:rPr lang="en-US" sz="2000" dirty="0"/>
              <a:t>all to </a:t>
            </a:r>
            <a:r>
              <a:rPr lang="en-US" sz="2000" b="1" dirty="0"/>
              <a:t>go back to their court and a technical </a:t>
            </a:r>
            <a:r>
              <a:rPr lang="en-US" sz="2000" b="1" dirty="0" smtClean="0"/>
              <a:t>point.</a:t>
            </a:r>
            <a:endParaRPr lang="en-US" sz="2000" b="1" dirty="0"/>
          </a:p>
          <a:p>
            <a:pPr>
              <a:buNone/>
            </a:pPr>
            <a:endParaRPr lang="en-US" sz="2000" dirty="0"/>
          </a:p>
        </p:txBody>
      </p:sp>
      <p:sp>
        <p:nvSpPr>
          <p:cNvPr id="4" name="Rounded Rectangle 3"/>
          <p:cNvSpPr/>
          <p:nvPr/>
        </p:nvSpPr>
        <p:spPr>
          <a:xfrm>
            <a:off x="2209800" y="152400"/>
            <a:ext cx="472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Rules of Play Cont..</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105400"/>
          </a:xfrm>
          <a:solidFill>
            <a:srgbClr val="FFFFCC"/>
          </a:solidFill>
        </p:spPr>
        <p:txBody>
          <a:bodyPr>
            <a:normAutofit fontScale="62500" lnSpcReduction="20000"/>
          </a:bodyPr>
          <a:lstStyle/>
          <a:p>
            <a:pPr algn="just">
              <a:buNone/>
            </a:pPr>
            <a:endParaRPr lang="en-US" dirty="0" smtClean="0"/>
          </a:p>
          <a:p>
            <a:pPr algn="just">
              <a:buNone/>
            </a:pPr>
            <a:r>
              <a:rPr lang="en-US" dirty="0" smtClean="0"/>
              <a:t>The </a:t>
            </a:r>
            <a:r>
              <a:rPr lang="en-US" dirty="0"/>
              <a:t>opponents shall send their raider within 5 Seconds. </a:t>
            </a:r>
            <a:r>
              <a:rPr lang="en-US" dirty="0" smtClean="0"/>
              <a:t>In </a:t>
            </a:r>
            <a:r>
              <a:rPr lang="en-US" dirty="0"/>
              <a:t>case the raider fails to start his raid within 5 seconds the team </a:t>
            </a:r>
            <a:r>
              <a:rPr lang="en-US" b="1" dirty="0"/>
              <a:t>looses its chance to raid </a:t>
            </a:r>
            <a:r>
              <a:rPr lang="en-US" dirty="0"/>
              <a:t>and the opponent team gets </a:t>
            </a:r>
            <a:r>
              <a:rPr lang="en-US" b="1" dirty="0"/>
              <a:t>a technical point. </a:t>
            </a:r>
          </a:p>
          <a:p>
            <a:pPr algn="just">
              <a:buNone/>
            </a:pPr>
            <a:r>
              <a:rPr lang="en-US" b="1" dirty="0"/>
              <a:t> </a:t>
            </a:r>
          </a:p>
          <a:p>
            <a:pPr algn="just">
              <a:buNone/>
            </a:pPr>
            <a:r>
              <a:rPr lang="en-US" dirty="0" smtClean="0"/>
              <a:t>If </a:t>
            </a:r>
            <a:r>
              <a:rPr lang="en-US" dirty="0"/>
              <a:t>a raider, who is caught by the anti or antis, escapes from their attempt to hold and reaches his court safely he shall not be </a:t>
            </a:r>
            <a:r>
              <a:rPr lang="en-US" dirty="0" smtClean="0"/>
              <a:t>pursued.</a:t>
            </a:r>
            <a:endParaRPr lang="en-US" dirty="0"/>
          </a:p>
          <a:p>
            <a:pPr algn="just">
              <a:buNone/>
            </a:pPr>
            <a:r>
              <a:rPr lang="en-US" dirty="0"/>
              <a:t> </a:t>
            </a:r>
          </a:p>
          <a:p>
            <a:pPr algn="just">
              <a:buNone/>
            </a:pPr>
            <a:r>
              <a:rPr lang="en-US" dirty="0" smtClean="0"/>
              <a:t>When </a:t>
            </a:r>
            <a:r>
              <a:rPr lang="en-US" dirty="0"/>
              <a:t>a raider is held, the antis shall not try deliberately to stifle his cant by shutting his mouth, using violent tackling leading to injuries, any type of scissoring or use of any unfair means. If such incident happens, the Umpire or Referee shall declare the raider NOT OUT. </a:t>
            </a:r>
            <a:endParaRPr lang="en-US" dirty="0" smtClean="0"/>
          </a:p>
          <a:p>
            <a:pPr algn="just">
              <a:buNone/>
            </a:pPr>
            <a:endParaRPr lang="en-US" dirty="0" smtClean="0"/>
          </a:p>
          <a:p>
            <a:pPr algn="just">
              <a:buNone/>
            </a:pPr>
            <a:r>
              <a:rPr lang="en-US" dirty="0"/>
              <a:t>No anti shall willfully push the raider out of the boundary </a:t>
            </a:r>
            <a:r>
              <a:rPr lang="en-US" dirty="0" smtClean="0"/>
              <a:t>nor </a:t>
            </a:r>
            <a:r>
              <a:rPr lang="en-US" dirty="0"/>
              <a:t>shall any raider willfully push or pull an anti </a:t>
            </a:r>
            <a:r>
              <a:rPr lang="en-US" dirty="0" smtClean="0"/>
              <a:t>out </a:t>
            </a:r>
            <a:r>
              <a:rPr lang="en-US" dirty="0"/>
              <a:t>of the boundary. </a:t>
            </a:r>
            <a:r>
              <a:rPr lang="en-US" dirty="0" smtClean="0"/>
              <a:t>If done than the </a:t>
            </a:r>
            <a:r>
              <a:rPr lang="en-US" dirty="0"/>
              <a:t>raider or the anti, as the case may be, </a:t>
            </a:r>
            <a:r>
              <a:rPr lang="en-US" dirty="0" smtClean="0"/>
              <a:t>NOT </a:t>
            </a:r>
            <a:r>
              <a:rPr lang="en-US" dirty="0"/>
              <a:t>OUT, and the anti or the raider who pushes or pulls the opponents outside the boundary shall be declared out.</a:t>
            </a:r>
          </a:p>
          <a:p>
            <a:pPr algn="just">
              <a:buNone/>
            </a:pPr>
            <a:endParaRPr lang="en-US" dirty="0"/>
          </a:p>
          <a:p>
            <a:pPr algn="just">
              <a:buNone/>
            </a:pPr>
            <a:endParaRPr lang="en-US" dirty="0"/>
          </a:p>
        </p:txBody>
      </p:sp>
      <p:sp>
        <p:nvSpPr>
          <p:cNvPr id="4" name="Rounded Rectangle 3"/>
          <p:cNvSpPr/>
          <p:nvPr/>
        </p:nvSpPr>
        <p:spPr>
          <a:xfrm>
            <a:off x="2209800" y="152400"/>
            <a:ext cx="472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Rules of Play Cont..</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648200"/>
          </a:xfrm>
          <a:solidFill>
            <a:srgbClr val="FFFFCC"/>
          </a:solidFill>
        </p:spPr>
        <p:txBody>
          <a:bodyPr>
            <a:normAutofit fontScale="62500" lnSpcReduction="20000"/>
          </a:bodyPr>
          <a:lstStyle/>
          <a:p>
            <a:pPr algn="just">
              <a:buNone/>
            </a:pPr>
            <a:endParaRPr lang="en-US" dirty="0" smtClean="0"/>
          </a:p>
          <a:p>
            <a:pPr algn="just">
              <a:buNone/>
            </a:pPr>
            <a:r>
              <a:rPr lang="en-US" dirty="0" smtClean="0"/>
              <a:t>If </a:t>
            </a:r>
            <a:r>
              <a:rPr lang="en-US" dirty="0"/>
              <a:t>an anti or antis who are out, </a:t>
            </a:r>
            <a:r>
              <a:rPr lang="en-US" dirty="0" smtClean="0"/>
              <a:t>holds </a:t>
            </a:r>
            <a:r>
              <a:rPr lang="en-US" dirty="0"/>
              <a:t>a </a:t>
            </a:r>
            <a:r>
              <a:rPr lang="en-US" dirty="0" smtClean="0"/>
              <a:t>raider, </a:t>
            </a:r>
            <a:r>
              <a:rPr lang="en-US" dirty="0"/>
              <a:t>the raider shall be declared NOT OUT and the anti or antis who touches the raider’s court shall be declared OUT.</a:t>
            </a:r>
          </a:p>
          <a:p>
            <a:pPr algn="just">
              <a:buNone/>
            </a:pPr>
            <a:r>
              <a:rPr lang="en-US" dirty="0"/>
              <a:t> </a:t>
            </a:r>
          </a:p>
          <a:p>
            <a:pPr algn="just">
              <a:buNone/>
            </a:pPr>
            <a:r>
              <a:rPr lang="en-US" dirty="0" smtClean="0"/>
              <a:t>When </a:t>
            </a:r>
            <a:r>
              <a:rPr lang="en-US" dirty="0"/>
              <a:t>a team manages to put out the entire opponent team and none of the opponents are entitled to be revived, then that team scores a </a:t>
            </a:r>
            <a:r>
              <a:rPr lang="en-US" b="1" dirty="0"/>
              <a:t>LONA</a:t>
            </a:r>
            <a:r>
              <a:rPr lang="en-US" dirty="0"/>
              <a:t> and two extra points for LONA shall be </a:t>
            </a:r>
            <a:r>
              <a:rPr lang="en-US" dirty="0" smtClean="0"/>
              <a:t>awarded. The </a:t>
            </a:r>
            <a:r>
              <a:rPr lang="en-US" dirty="0"/>
              <a:t>play continues and all the players who are out shall enter in their court within </a:t>
            </a:r>
            <a:r>
              <a:rPr lang="en-US" b="1" dirty="0"/>
              <a:t>Ten </a:t>
            </a:r>
            <a:r>
              <a:rPr lang="en-US" b="1" dirty="0" smtClean="0"/>
              <a:t>Seconds</a:t>
            </a:r>
            <a:r>
              <a:rPr lang="en-US" dirty="0"/>
              <a:t>. Other wise the referee or umpire shall award </a:t>
            </a:r>
            <a:r>
              <a:rPr lang="en-US" b="1" dirty="0"/>
              <a:t>one technical point </a:t>
            </a:r>
            <a:r>
              <a:rPr lang="en-US" dirty="0"/>
              <a:t>to the opponent. If the team fails to enter within </a:t>
            </a:r>
            <a:r>
              <a:rPr lang="en-US" b="1" dirty="0"/>
              <a:t>one minute</a:t>
            </a:r>
            <a:r>
              <a:rPr lang="en-US" dirty="0"/>
              <a:t>, the team shall be </a:t>
            </a:r>
            <a:r>
              <a:rPr lang="en-US" b="1" dirty="0"/>
              <a:t>scratched from the match </a:t>
            </a:r>
            <a:r>
              <a:rPr lang="en-US" dirty="0"/>
              <a:t>and the match shall be awarded to the opponent.</a:t>
            </a:r>
          </a:p>
          <a:p>
            <a:pPr algn="just">
              <a:buNone/>
            </a:pPr>
            <a:r>
              <a:rPr lang="en-US" dirty="0"/>
              <a:t> </a:t>
            </a:r>
          </a:p>
          <a:p>
            <a:pPr algn="just">
              <a:buNone/>
            </a:pPr>
            <a:r>
              <a:rPr lang="en-US" dirty="0" smtClean="0"/>
              <a:t>If </a:t>
            </a:r>
            <a:r>
              <a:rPr lang="en-US" dirty="0"/>
              <a:t>a raider is warned or in any way instructed by one of his own side, the Umpire or Referee shall award </a:t>
            </a:r>
            <a:r>
              <a:rPr lang="en-US" b="1" dirty="0"/>
              <a:t>one technical point </a:t>
            </a:r>
            <a:r>
              <a:rPr lang="en-US" dirty="0"/>
              <a:t>to the opponent.</a:t>
            </a:r>
          </a:p>
          <a:p>
            <a:pPr>
              <a:buNone/>
            </a:pPr>
            <a:endParaRPr lang="en-US" dirty="0"/>
          </a:p>
        </p:txBody>
      </p:sp>
      <p:sp>
        <p:nvSpPr>
          <p:cNvPr id="4" name="Rounded Rectangle 3"/>
          <p:cNvSpPr/>
          <p:nvPr/>
        </p:nvSpPr>
        <p:spPr>
          <a:xfrm>
            <a:off x="2209800" y="152400"/>
            <a:ext cx="472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Rules of Play Cont..</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029200"/>
          </a:xfrm>
          <a:solidFill>
            <a:srgbClr val="FFFFCC"/>
          </a:solidFill>
        </p:spPr>
        <p:txBody>
          <a:bodyPr>
            <a:normAutofit fontScale="62500" lnSpcReduction="20000"/>
          </a:bodyPr>
          <a:lstStyle/>
          <a:p>
            <a:pPr algn="just">
              <a:buNone/>
            </a:pPr>
            <a:endParaRPr lang="en-US" dirty="0" smtClean="0"/>
          </a:p>
          <a:p>
            <a:pPr algn="just">
              <a:buNone/>
            </a:pPr>
            <a:r>
              <a:rPr lang="en-US" dirty="0" smtClean="0"/>
              <a:t>A </a:t>
            </a:r>
            <a:r>
              <a:rPr lang="en-US" dirty="0"/>
              <a:t>raider or an anti is not to be held by any part of his body deliberately other than his limb or trunk. The one who violates the rule shall be declared OUT. If the raider is held deliberately other than his limb or trunk, the Umpire or Referee shall declare such raider NOT OUT.</a:t>
            </a:r>
          </a:p>
          <a:p>
            <a:pPr algn="just">
              <a:buNone/>
            </a:pPr>
            <a:r>
              <a:rPr lang="en-US" dirty="0"/>
              <a:t>Note</a:t>
            </a:r>
          </a:p>
          <a:p>
            <a:pPr algn="just">
              <a:buNone/>
            </a:pPr>
            <a:r>
              <a:rPr lang="en-US" dirty="0"/>
              <a:t>If a raider is caught by his clothes or hair the raider shall be declared NOT OUT and the anti or antis </a:t>
            </a:r>
            <a:r>
              <a:rPr lang="en-US" dirty="0" smtClean="0"/>
              <a:t>shall </a:t>
            </a:r>
            <a:r>
              <a:rPr lang="en-US" dirty="0"/>
              <a:t>be declared OUT</a:t>
            </a:r>
          </a:p>
          <a:p>
            <a:pPr algn="just">
              <a:buNone/>
            </a:pPr>
            <a:endParaRPr lang="en-US" dirty="0"/>
          </a:p>
          <a:p>
            <a:pPr algn="just">
              <a:buNone/>
            </a:pPr>
            <a:r>
              <a:rPr lang="en-US" dirty="0" smtClean="0"/>
              <a:t>When </a:t>
            </a:r>
            <a:r>
              <a:rPr lang="en-US" dirty="0"/>
              <a:t>one or two players of a team are left during the game and the Captain of the team declares them out in order to bring in the full team, the opponent shall score as many points as the players that existed in the court at the time of declaration as well as Two Extra Points for LONA. </a:t>
            </a:r>
          </a:p>
          <a:p>
            <a:pPr algn="just">
              <a:buNone/>
            </a:pPr>
            <a:r>
              <a:rPr lang="en-US" dirty="0"/>
              <a:t> </a:t>
            </a:r>
          </a:p>
          <a:p>
            <a:pPr algn="just">
              <a:buNone/>
            </a:pPr>
            <a:r>
              <a:rPr lang="en-US" dirty="0" smtClean="0"/>
              <a:t>A </a:t>
            </a:r>
            <a:r>
              <a:rPr lang="en-US" dirty="0"/>
              <a:t>Player or players who are out shall be revived in the same order as they were out when one or more opponents are out.</a:t>
            </a:r>
          </a:p>
          <a:p>
            <a:pPr algn="just">
              <a:buNone/>
            </a:pPr>
            <a:endParaRPr lang="en-US" dirty="0"/>
          </a:p>
        </p:txBody>
      </p:sp>
      <p:sp>
        <p:nvSpPr>
          <p:cNvPr id="4" name="Rounded Rectangle 3"/>
          <p:cNvSpPr/>
          <p:nvPr/>
        </p:nvSpPr>
        <p:spPr>
          <a:xfrm>
            <a:off x="2209800" y="152400"/>
            <a:ext cx="472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Rules of Play Cont..</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029200"/>
          </a:xfrm>
          <a:solidFill>
            <a:srgbClr val="FFFFCC"/>
          </a:solidFill>
          <a:ln>
            <a:solidFill>
              <a:schemeClr val="accent1"/>
            </a:solidFill>
          </a:ln>
        </p:spPr>
        <p:txBody>
          <a:bodyPr>
            <a:normAutofit fontScale="85000" lnSpcReduction="20000"/>
          </a:bodyPr>
          <a:lstStyle/>
          <a:p>
            <a:pPr>
              <a:buNone/>
            </a:pPr>
            <a:r>
              <a:rPr lang="en-US" b="1" dirty="0" smtClean="0"/>
              <a:t>Team</a:t>
            </a:r>
            <a:endParaRPr lang="en-US" dirty="0" smtClean="0"/>
          </a:p>
          <a:p>
            <a:pPr>
              <a:buNone/>
            </a:pPr>
            <a:r>
              <a:rPr lang="en-US" dirty="0" smtClean="0"/>
              <a:t>Each team shall consist of minimum 10 and maximum 12 Players. 7 Players shall take the ground at a time and the remaining players are substitutes.</a:t>
            </a:r>
          </a:p>
          <a:p>
            <a:pPr>
              <a:buNone/>
            </a:pPr>
            <a:r>
              <a:rPr lang="en-US" b="1" dirty="0" smtClean="0"/>
              <a:t> </a:t>
            </a:r>
            <a:endParaRPr lang="en-US" dirty="0" smtClean="0"/>
          </a:p>
          <a:p>
            <a:pPr>
              <a:buNone/>
            </a:pPr>
            <a:r>
              <a:rPr lang="en-US" b="1" dirty="0" smtClean="0"/>
              <a:t>Duration of the match</a:t>
            </a:r>
            <a:endParaRPr lang="en-US" dirty="0" smtClean="0"/>
          </a:p>
          <a:p>
            <a:pPr>
              <a:buNone/>
            </a:pPr>
            <a:r>
              <a:rPr lang="en-US" dirty="0" smtClean="0">
                <a:solidFill>
                  <a:srgbClr val="FF0000"/>
                </a:solidFill>
              </a:rPr>
              <a:t>Men &amp; Junior Boys 	-	20-05-20</a:t>
            </a:r>
          </a:p>
          <a:p>
            <a:pPr>
              <a:buNone/>
            </a:pPr>
            <a:endParaRPr lang="en-US" dirty="0" smtClean="0"/>
          </a:p>
          <a:p>
            <a:pPr>
              <a:buNone/>
            </a:pPr>
            <a:r>
              <a:rPr lang="en-US" dirty="0" smtClean="0">
                <a:solidFill>
                  <a:srgbClr val="7030A0"/>
                </a:solidFill>
              </a:rPr>
              <a:t>Women, Junior Girls, Sub-Junior Boys &amp; Girls – 15-05-15</a:t>
            </a:r>
          </a:p>
          <a:p>
            <a:pPr>
              <a:buNone/>
            </a:pPr>
            <a:endParaRPr lang="en-US" dirty="0" smtClean="0"/>
          </a:p>
          <a:p>
            <a:pPr>
              <a:buNone/>
            </a:pPr>
            <a:r>
              <a:rPr lang="en-US" dirty="0" smtClean="0"/>
              <a:t>NOTE: The last raid of each half of the match shall be allowed to be completed even after completion of the scheduled time as mentioned above.</a:t>
            </a:r>
          </a:p>
          <a:p>
            <a:pPr>
              <a:buNone/>
            </a:pPr>
            <a:endParaRPr lang="en-US" dirty="0"/>
          </a:p>
        </p:txBody>
      </p:sp>
      <p:sp>
        <p:nvSpPr>
          <p:cNvPr id="4" name="Rounded Rectangle 3"/>
          <p:cNvSpPr/>
          <p:nvPr/>
        </p:nvSpPr>
        <p:spPr>
          <a:xfrm>
            <a:off x="2209800" y="152400"/>
            <a:ext cx="472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Rules of Matches</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57800"/>
          </a:xfrm>
          <a:solidFill>
            <a:srgbClr val="FFFFCC"/>
          </a:solidFill>
        </p:spPr>
        <p:txBody>
          <a:bodyPr>
            <a:normAutofit fontScale="62500" lnSpcReduction="20000"/>
          </a:bodyPr>
          <a:lstStyle/>
          <a:p>
            <a:pPr>
              <a:buNone/>
            </a:pPr>
            <a:r>
              <a:rPr lang="en-US" b="1" dirty="0" smtClean="0"/>
              <a:t>Time Out</a:t>
            </a:r>
            <a:endParaRPr lang="en-US" dirty="0" smtClean="0"/>
          </a:p>
          <a:p>
            <a:pPr algn="just">
              <a:buNone/>
            </a:pPr>
            <a:r>
              <a:rPr lang="en-US" b="1" dirty="0" smtClean="0"/>
              <a:t>a)	</a:t>
            </a:r>
            <a:r>
              <a:rPr lang="en-US" dirty="0" smtClean="0"/>
              <a:t>Each Team shall be allowed to take Two “Time Outs” of 30 Seconds each in each half.</a:t>
            </a:r>
          </a:p>
          <a:p>
            <a:pPr algn="just">
              <a:buNone/>
            </a:pPr>
            <a:r>
              <a:rPr lang="en-US" b="1" dirty="0" smtClean="0"/>
              <a:t>b)	</a:t>
            </a:r>
            <a:r>
              <a:rPr lang="en-US" dirty="0" smtClean="0"/>
              <a:t>During the time out the teams shall not leave the ground, any violation in this</a:t>
            </a:r>
            <a:r>
              <a:rPr lang="en-US" b="1" dirty="0" smtClean="0"/>
              <a:t>; a technical point</a:t>
            </a:r>
            <a:r>
              <a:rPr lang="en-US" dirty="0" smtClean="0"/>
              <a:t> shall be awarded to the opponent team. </a:t>
            </a:r>
          </a:p>
          <a:p>
            <a:pPr algn="just">
              <a:buNone/>
            </a:pPr>
            <a:r>
              <a:rPr lang="en-US" b="1" dirty="0" smtClean="0"/>
              <a:t>c)	</a:t>
            </a:r>
            <a:r>
              <a:rPr lang="en-US" dirty="0" smtClean="0"/>
              <a:t>Official Time out can be called for by the Referee Umpire in the event of any injury to a player, interruption by outsiders, re-lining of the ground or any such unforeseen circumstances. </a:t>
            </a:r>
          </a:p>
          <a:p>
            <a:pPr algn="just">
              <a:buNone/>
            </a:pPr>
            <a:endParaRPr lang="en-US" b="1" dirty="0" smtClean="0"/>
          </a:p>
          <a:p>
            <a:pPr algn="just">
              <a:buNone/>
            </a:pPr>
            <a:r>
              <a:rPr lang="en-US" b="1" dirty="0" smtClean="0"/>
              <a:t>Substitution</a:t>
            </a:r>
          </a:p>
          <a:p>
            <a:pPr lvl="0" algn="just">
              <a:spcAft>
                <a:spcPts val="600"/>
              </a:spcAft>
              <a:buNone/>
            </a:pPr>
            <a:r>
              <a:rPr lang="en-US" dirty="0" smtClean="0"/>
              <a:t>	Five Reserve Players can be substituted during time out or interval.</a:t>
            </a:r>
          </a:p>
          <a:p>
            <a:pPr lvl="0" algn="just">
              <a:spcAft>
                <a:spcPts val="600"/>
              </a:spcAft>
              <a:buNone/>
            </a:pPr>
            <a:r>
              <a:rPr lang="en-US" dirty="0" smtClean="0"/>
              <a:t>	Substituted Players can be re-substituted.</a:t>
            </a:r>
          </a:p>
          <a:p>
            <a:pPr lvl="0" algn="just">
              <a:spcAft>
                <a:spcPts val="600"/>
              </a:spcAft>
              <a:buNone/>
            </a:pPr>
            <a:r>
              <a:rPr lang="en-US" dirty="0" smtClean="0"/>
              <a:t>	If any player is suspended or disqualified from the match, no substitution is allowed for that particular player. The team will play with less number of players</a:t>
            </a:r>
          </a:p>
          <a:p>
            <a:pPr lvl="0" algn="just">
              <a:spcAft>
                <a:spcPts val="600"/>
              </a:spcAft>
              <a:buNone/>
            </a:pPr>
            <a:r>
              <a:rPr lang="en-US" dirty="0" smtClean="0"/>
              <a:t>	No substitution is allowed during the official time out.</a:t>
            </a:r>
          </a:p>
          <a:p>
            <a:pPr lvl="0" algn="just">
              <a:spcAft>
                <a:spcPts val="600"/>
              </a:spcAft>
              <a:buNone/>
            </a:pPr>
            <a:r>
              <a:rPr lang="en-US" dirty="0" smtClean="0"/>
              <a:t>	Substitution is not allowed for out players.</a:t>
            </a:r>
          </a:p>
          <a:p>
            <a:pPr>
              <a:buNone/>
            </a:pPr>
            <a:endParaRPr lang="en-US" dirty="0"/>
          </a:p>
        </p:txBody>
      </p:sp>
      <p:sp>
        <p:nvSpPr>
          <p:cNvPr id="4" name="Rounded Rectangle 3"/>
          <p:cNvSpPr/>
          <p:nvPr/>
        </p:nvSpPr>
        <p:spPr>
          <a:xfrm>
            <a:off x="2209800" y="152400"/>
            <a:ext cx="472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Rules of Matches</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105400"/>
          </a:xfrm>
          <a:solidFill>
            <a:srgbClr val="FFFFCC"/>
          </a:solidFill>
        </p:spPr>
        <p:txBody>
          <a:bodyPr>
            <a:normAutofit fontScale="70000" lnSpcReduction="20000"/>
          </a:bodyPr>
          <a:lstStyle/>
          <a:p>
            <a:pPr algn="ctr">
              <a:buNone/>
            </a:pPr>
            <a:r>
              <a:rPr lang="en-US" b="1" dirty="0" smtClean="0">
                <a:solidFill>
                  <a:srgbClr val="FF0000"/>
                </a:solidFill>
              </a:rPr>
              <a:t>Bonus Point</a:t>
            </a:r>
          </a:p>
          <a:p>
            <a:pPr>
              <a:buNone/>
            </a:pPr>
            <a:endParaRPr lang="en-US" dirty="0" smtClean="0"/>
          </a:p>
          <a:p>
            <a:pPr algn="just">
              <a:buNone/>
            </a:pPr>
            <a:r>
              <a:rPr lang="en-US" b="1" dirty="0" smtClean="0"/>
              <a:t>a)</a:t>
            </a:r>
            <a:r>
              <a:rPr lang="en-US" dirty="0" smtClean="0"/>
              <a:t>	One point shall be awarded to the raider when he crosses the bonus line. </a:t>
            </a:r>
          </a:p>
          <a:p>
            <a:pPr algn="just">
              <a:buNone/>
            </a:pPr>
            <a:r>
              <a:rPr lang="en-US" b="1" dirty="0" smtClean="0"/>
              <a:t>b)</a:t>
            </a:r>
            <a:r>
              <a:rPr lang="en-US" dirty="0" smtClean="0"/>
              <a:t>	The Bonus line will be applicable when there are minimum 6 players in the court.</a:t>
            </a:r>
          </a:p>
          <a:p>
            <a:pPr algn="just">
              <a:buNone/>
            </a:pPr>
            <a:r>
              <a:rPr lang="en-US" b="1" dirty="0" smtClean="0"/>
              <a:t>c)</a:t>
            </a:r>
            <a:r>
              <a:rPr lang="en-US" dirty="0" smtClean="0"/>
              <a:t>	If the raider while crossing the bonus line is caught then a point will be awarded to the defending team &amp; No Bonus point shall be given.</a:t>
            </a:r>
          </a:p>
          <a:p>
            <a:pPr algn="just">
              <a:buNone/>
            </a:pPr>
            <a:r>
              <a:rPr lang="en-US" b="1" dirty="0" smtClean="0"/>
              <a:t>d)</a:t>
            </a:r>
            <a:r>
              <a:rPr lang="en-US" dirty="0" smtClean="0"/>
              <a:t>	The raider after crossing the bonus line if he puts out one or more antis, he will get the number of points scored in addition to the bonus point for crossing the bonus line.</a:t>
            </a:r>
          </a:p>
          <a:p>
            <a:pPr algn="just">
              <a:buNone/>
            </a:pPr>
            <a:r>
              <a:rPr lang="en-US" b="1" dirty="0" smtClean="0"/>
              <a:t>e)	</a:t>
            </a:r>
            <a:r>
              <a:rPr lang="en-US" dirty="0" smtClean="0"/>
              <a:t>No bonus point after a touch/struggle.</a:t>
            </a:r>
          </a:p>
          <a:p>
            <a:pPr algn="just">
              <a:buNone/>
            </a:pPr>
            <a:r>
              <a:rPr lang="en-US" b="1" dirty="0" smtClean="0"/>
              <a:t>f)	</a:t>
            </a:r>
            <a:r>
              <a:rPr lang="en-US" dirty="0" smtClean="0"/>
              <a:t>There shall be no revival for bonus point.</a:t>
            </a:r>
          </a:p>
          <a:p>
            <a:pPr algn="just">
              <a:buNone/>
            </a:pPr>
            <a:r>
              <a:rPr lang="en-US" b="1" dirty="0" smtClean="0"/>
              <a:t>g)</a:t>
            </a:r>
            <a:r>
              <a:rPr lang="en-US" dirty="0" smtClean="0"/>
              <a:t>	If player/players are suspended temporarily or disqualified from the match, then the team will play with less number of players. Such players shall be counted to award Bonus point.</a:t>
            </a:r>
          </a:p>
          <a:p>
            <a:pPr>
              <a:buNone/>
            </a:pPr>
            <a:endParaRPr lang="en-US" dirty="0"/>
          </a:p>
        </p:txBody>
      </p:sp>
      <p:sp>
        <p:nvSpPr>
          <p:cNvPr id="4" name="Rounded Rectangle 3"/>
          <p:cNvSpPr/>
          <p:nvPr/>
        </p:nvSpPr>
        <p:spPr>
          <a:xfrm>
            <a:off x="2209800" y="152400"/>
            <a:ext cx="472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Rules of Matches</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029200"/>
          </a:xfrm>
          <a:solidFill>
            <a:srgbClr val="FFFFCC"/>
          </a:solidFill>
        </p:spPr>
        <p:txBody>
          <a:bodyPr>
            <a:noAutofit/>
          </a:bodyPr>
          <a:lstStyle/>
          <a:p>
            <a:pPr algn="ctr">
              <a:buNone/>
            </a:pPr>
            <a:r>
              <a:rPr lang="en-US" sz="2000" b="1" dirty="0" smtClean="0">
                <a:solidFill>
                  <a:srgbClr val="FF0000"/>
                </a:solidFill>
              </a:rPr>
              <a:t>Tie in Knock Out </a:t>
            </a:r>
            <a:r>
              <a:rPr lang="en-US" sz="2000" b="1" dirty="0" smtClean="0"/>
              <a:t>	</a:t>
            </a:r>
            <a:endParaRPr lang="en-US" sz="2000" dirty="0" smtClean="0"/>
          </a:p>
          <a:p>
            <a:pPr>
              <a:buNone/>
            </a:pPr>
            <a:r>
              <a:rPr lang="en-US" sz="2000" b="1" dirty="0" smtClean="0"/>
              <a:t>1</a:t>
            </a:r>
            <a:r>
              <a:rPr lang="en-US" sz="2000" dirty="0" smtClean="0"/>
              <a:t>. Both the teams should field 7 Players in the Court.</a:t>
            </a:r>
          </a:p>
          <a:p>
            <a:pPr>
              <a:buNone/>
            </a:pPr>
            <a:r>
              <a:rPr lang="en-US" sz="2000" b="1" dirty="0" smtClean="0"/>
              <a:t>2</a:t>
            </a:r>
            <a:r>
              <a:rPr lang="en-US" sz="2000" dirty="0" smtClean="0"/>
              <a:t>. Both teams should play the game on the baulk line.</a:t>
            </a:r>
          </a:p>
          <a:p>
            <a:pPr>
              <a:buNone/>
            </a:pPr>
            <a:r>
              <a:rPr lang="en-US" sz="2000" b="1" dirty="0" smtClean="0"/>
              <a:t>3</a:t>
            </a:r>
            <a:r>
              <a:rPr lang="en-US" sz="2000" dirty="0" smtClean="0"/>
              <a:t>. The baulk line shall be treated, as Baulk Line Cum Bonus Line. </a:t>
            </a:r>
          </a:p>
          <a:p>
            <a:pPr>
              <a:buNone/>
            </a:pPr>
            <a:r>
              <a:rPr lang="en-US" sz="2000" b="1" dirty="0" smtClean="0"/>
              <a:t>4</a:t>
            </a:r>
            <a:r>
              <a:rPr lang="en-US" sz="2000" dirty="0" smtClean="0"/>
              <a:t>. If the raider succeeds in crossing the baulk line cum bonus line he will get one point.</a:t>
            </a:r>
          </a:p>
          <a:p>
            <a:pPr>
              <a:buNone/>
            </a:pPr>
            <a:r>
              <a:rPr lang="en-US" sz="2000" b="1" dirty="0" smtClean="0"/>
              <a:t>5</a:t>
            </a:r>
            <a:r>
              <a:rPr lang="en-US" sz="2000" dirty="0" smtClean="0"/>
              <a:t>. After crossing the Baulk line cum Bonus line, if the raider puts out one or more antis, he will get the number of points scored in addition to the one point scored. 	</a:t>
            </a:r>
          </a:p>
          <a:p>
            <a:pPr>
              <a:buNone/>
            </a:pPr>
            <a:r>
              <a:rPr lang="en-US" sz="2000" b="1" dirty="0" smtClean="0"/>
              <a:t>6</a:t>
            </a:r>
            <a:r>
              <a:rPr lang="en-US" sz="2000" dirty="0" smtClean="0"/>
              <a:t>. The out or revival rule shall not be applicable, only points scored will be counted.</a:t>
            </a:r>
          </a:p>
          <a:p>
            <a:pPr>
              <a:buNone/>
            </a:pPr>
            <a:r>
              <a:rPr lang="en-US" sz="2000" b="1" dirty="0" smtClean="0"/>
              <a:t>7</a:t>
            </a:r>
            <a:r>
              <a:rPr lang="en-US" sz="2000" dirty="0" smtClean="0"/>
              <a:t>. Both the teams should give the names of the five different Raiders with their Chest Numbers as per their order of raid to the referee. Substitution of players shall not be allowed from the fielded seven Players.</a:t>
            </a:r>
          </a:p>
        </p:txBody>
      </p:sp>
      <p:sp>
        <p:nvSpPr>
          <p:cNvPr id="4" name="Rounded Rectangle 3"/>
          <p:cNvSpPr/>
          <p:nvPr/>
        </p:nvSpPr>
        <p:spPr>
          <a:xfrm>
            <a:off x="2209800" y="152400"/>
            <a:ext cx="472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Rules of Matches</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19400" y="228600"/>
            <a:ext cx="34290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FF00"/>
                </a:solidFill>
              </a:rPr>
              <a:t>Brief History</a:t>
            </a:r>
            <a:endParaRPr lang="en-US" sz="4800" dirty="0">
              <a:solidFill>
                <a:srgbClr val="FFFF00"/>
              </a:solidFill>
            </a:endParaRPr>
          </a:p>
        </p:txBody>
      </p:sp>
      <p:sp>
        <p:nvSpPr>
          <p:cNvPr id="5" name="Content Placeholder 4"/>
          <p:cNvSpPr>
            <a:spLocks noGrp="1"/>
          </p:cNvSpPr>
          <p:nvPr>
            <p:ph idx="1"/>
          </p:nvPr>
        </p:nvSpPr>
        <p:spPr>
          <a:xfrm>
            <a:off x="457200" y="1600200"/>
            <a:ext cx="8229600" cy="4724400"/>
          </a:xfrm>
          <a:solidFill>
            <a:srgbClr val="FFFFCC"/>
          </a:solidFill>
        </p:spPr>
        <p:txBody>
          <a:bodyPr>
            <a:normAutofit lnSpcReduction="10000"/>
          </a:bodyPr>
          <a:lstStyle/>
          <a:p>
            <a:pPr algn="just"/>
            <a:endParaRPr lang="en-US" sz="2000" dirty="0" smtClean="0"/>
          </a:p>
          <a:p>
            <a:pPr algn="just">
              <a:spcAft>
                <a:spcPts val="600"/>
              </a:spcAft>
            </a:pPr>
            <a:r>
              <a:rPr lang="en-US" sz="2000" dirty="0" smtClean="0"/>
              <a:t>The word </a:t>
            </a:r>
            <a:r>
              <a:rPr lang="en-US" sz="2000" dirty="0" err="1" smtClean="0"/>
              <a:t>Kabaddi</a:t>
            </a:r>
            <a:r>
              <a:rPr lang="en-US" sz="2000" dirty="0" smtClean="0"/>
              <a:t> is derived from a Tamil word Kai-</a:t>
            </a:r>
            <a:r>
              <a:rPr lang="en-US" sz="2000" dirty="0" err="1" smtClean="0"/>
              <a:t>pidi</a:t>
            </a:r>
            <a:r>
              <a:rPr lang="en-US" sz="2000" dirty="0" smtClean="0"/>
              <a:t>, literally meaning "(let's) Hold Hands“.</a:t>
            </a:r>
          </a:p>
          <a:p>
            <a:pPr algn="just">
              <a:spcAft>
                <a:spcPts val="600"/>
              </a:spcAft>
            </a:pPr>
            <a:r>
              <a:rPr lang="en-US" sz="2000" dirty="0" smtClean="0"/>
              <a:t>It is the national game of Bangladesh, and the state game of Tamil Nadu, Punjab and Andhra Pradesh in India.</a:t>
            </a:r>
          </a:p>
          <a:p>
            <a:pPr algn="just">
              <a:spcAft>
                <a:spcPts val="600"/>
              </a:spcAft>
            </a:pPr>
            <a:r>
              <a:rPr lang="en-US" sz="2000" dirty="0" err="1" smtClean="0"/>
              <a:t>Kabaddi</a:t>
            </a:r>
            <a:r>
              <a:rPr lang="en-US" sz="2000" dirty="0" smtClean="0"/>
              <a:t> received international exposure during the 1936 Berlin </a:t>
            </a:r>
            <a:r>
              <a:rPr lang="en-US" sz="2000" dirty="0" err="1" smtClean="0"/>
              <a:t>Olympics,demonstrated</a:t>
            </a:r>
            <a:r>
              <a:rPr lang="en-US" sz="2000" dirty="0" smtClean="0"/>
              <a:t> by Hanuman </a:t>
            </a:r>
            <a:r>
              <a:rPr lang="en-US" sz="2000" dirty="0" err="1" smtClean="0"/>
              <a:t>Vyayam</a:t>
            </a:r>
            <a:r>
              <a:rPr lang="en-US" sz="2000" dirty="0" smtClean="0"/>
              <a:t> </a:t>
            </a:r>
            <a:r>
              <a:rPr lang="en-US" sz="2000" dirty="0" err="1" smtClean="0"/>
              <a:t>Prasarak</a:t>
            </a:r>
            <a:r>
              <a:rPr lang="en-US" sz="2000" dirty="0" smtClean="0"/>
              <a:t> </a:t>
            </a:r>
            <a:r>
              <a:rPr lang="en-US" sz="2000" dirty="0" err="1" smtClean="0"/>
              <a:t>Mandal</a:t>
            </a:r>
            <a:r>
              <a:rPr lang="en-US" sz="2000" dirty="0" smtClean="0"/>
              <a:t>, </a:t>
            </a:r>
            <a:r>
              <a:rPr lang="en-US" sz="2000" dirty="0" err="1" smtClean="0"/>
              <a:t>Amaravati</a:t>
            </a:r>
            <a:r>
              <a:rPr lang="en-US" sz="2000" dirty="0" smtClean="0"/>
              <a:t>, Maharashtra. The game was introduced in the Indian Olympic Games at Calcutta in 1938.</a:t>
            </a:r>
          </a:p>
          <a:p>
            <a:pPr>
              <a:spcAft>
                <a:spcPts val="600"/>
              </a:spcAft>
            </a:pPr>
            <a:r>
              <a:rPr lang="en-US" sz="2000" dirty="0" smtClean="0"/>
              <a:t> </a:t>
            </a:r>
            <a:r>
              <a:rPr lang="en-US" sz="2000" b="1" dirty="0" smtClean="0"/>
              <a:t>1950 	-	All India </a:t>
            </a:r>
            <a:r>
              <a:rPr lang="en-US" sz="2000" b="1" dirty="0" err="1" smtClean="0"/>
              <a:t>Kabaddi</a:t>
            </a:r>
            <a:r>
              <a:rPr lang="en-US" sz="2000" b="1" dirty="0" smtClean="0"/>
              <a:t> Federation</a:t>
            </a:r>
            <a:r>
              <a:rPr lang="en-US" sz="2000" dirty="0" smtClean="0"/>
              <a:t>.</a:t>
            </a:r>
          </a:p>
          <a:p>
            <a:pPr>
              <a:spcAft>
                <a:spcPts val="600"/>
              </a:spcAft>
            </a:pPr>
            <a:r>
              <a:rPr lang="en-US" sz="2000" b="1" dirty="0" smtClean="0"/>
              <a:t>1973		-	Amateur </a:t>
            </a:r>
            <a:r>
              <a:rPr lang="en-US" sz="2000" b="1" dirty="0" err="1" smtClean="0"/>
              <a:t>Kabaddi</a:t>
            </a:r>
            <a:r>
              <a:rPr lang="en-US" sz="2000" b="1" dirty="0" smtClean="0"/>
              <a:t> Federation of India.</a:t>
            </a:r>
          </a:p>
          <a:p>
            <a:pPr>
              <a:spcAft>
                <a:spcPts val="600"/>
              </a:spcAft>
            </a:pPr>
            <a:r>
              <a:rPr lang="en-US" sz="2000" b="1" dirty="0" smtClean="0"/>
              <a:t>1978		-	Asian Amateur </a:t>
            </a:r>
            <a:r>
              <a:rPr lang="en-US" sz="2000" b="1" dirty="0" err="1" smtClean="0"/>
              <a:t>Kabaddi</a:t>
            </a:r>
            <a:r>
              <a:rPr lang="en-US" sz="2000" b="1" dirty="0" smtClean="0"/>
              <a:t> Federation (AAKF)</a:t>
            </a:r>
          </a:p>
          <a:p>
            <a:pPr>
              <a:spcAft>
                <a:spcPts val="600"/>
              </a:spcAft>
            </a:pPr>
            <a:r>
              <a:rPr lang="en-US" sz="2000" b="1" dirty="0" smtClean="0"/>
              <a:t>2004		-	Inter-national </a:t>
            </a:r>
            <a:r>
              <a:rPr lang="en-US" sz="2000" b="1" dirty="0" err="1" smtClean="0"/>
              <a:t>Kabaddi</a:t>
            </a:r>
            <a:r>
              <a:rPr lang="en-US" sz="2000" b="1" dirty="0" smtClean="0"/>
              <a:t> Federation (IKF)</a:t>
            </a:r>
          </a:p>
          <a:p>
            <a:pPr>
              <a:spcAft>
                <a:spcPts val="600"/>
              </a:spcAft>
            </a:pP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953000"/>
          </a:xfrm>
          <a:solidFill>
            <a:srgbClr val="FFFFCC"/>
          </a:solidFill>
        </p:spPr>
        <p:txBody>
          <a:bodyPr>
            <a:normAutofit fontScale="92500"/>
          </a:bodyPr>
          <a:lstStyle/>
          <a:p>
            <a:pPr>
              <a:buNone/>
            </a:pPr>
            <a:endParaRPr lang="en-US" dirty="0" smtClean="0"/>
          </a:p>
          <a:p>
            <a:pPr algn="just">
              <a:spcAft>
                <a:spcPts val="600"/>
              </a:spcAft>
              <a:buNone/>
            </a:pPr>
            <a:r>
              <a:rPr lang="en-US" sz="2200" dirty="0" smtClean="0"/>
              <a:t>8. Each team shall be given </a:t>
            </a:r>
            <a:r>
              <a:rPr lang="en-US" sz="2200" b="1" dirty="0" smtClean="0"/>
              <a:t>5 Raids </a:t>
            </a:r>
            <a:r>
              <a:rPr lang="en-US" sz="2200" dirty="0" smtClean="0"/>
              <a:t>by different raiders to raid alternately.</a:t>
            </a:r>
          </a:p>
          <a:p>
            <a:pPr algn="just">
              <a:spcAft>
                <a:spcPts val="600"/>
              </a:spcAft>
              <a:buNone/>
            </a:pPr>
            <a:r>
              <a:rPr lang="en-US" sz="2200" b="1" dirty="0" smtClean="0"/>
              <a:t>9</a:t>
            </a:r>
            <a:r>
              <a:rPr lang="en-US" sz="2200" dirty="0" smtClean="0"/>
              <a:t>. In case any raider in the given list of 5 raiders is injured before his chance of raid, in such cases, one of the remaining 2 players out of the seven in the field can do the raid.</a:t>
            </a:r>
          </a:p>
          <a:p>
            <a:pPr algn="just">
              <a:spcAft>
                <a:spcPts val="600"/>
              </a:spcAft>
              <a:buNone/>
            </a:pPr>
            <a:r>
              <a:rPr lang="en-US" sz="2200" b="1" dirty="0" smtClean="0"/>
              <a:t>10</a:t>
            </a:r>
            <a:r>
              <a:rPr lang="en-US" sz="2200" dirty="0" smtClean="0"/>
              <a:t>. The side, which raids first at the beginning of the match, shall be allowed to raid first</a:t>
            </a:r>
          </a:p>
          <a:p>
            <a:pPr algn="just">
              <a:spcAft>
                <a:spcPts val="600"/>
              </a:spcAft>
              <a:buNone/>
            </a:pPr>
            <a:r>
              <a:rPr lang="en-US" sz="2200" b="1" dirty="0" smtClean="0"/>
              <a:t>11</a:t>
            </a:r>
            <a:r>
              <a:rPr lang="en-US" sz="2200" dirty="0" smtClean="0"/>
              <a:t>. Even after 5 Raids, if there is a tie, the game will be decided as per the Golden Raid Rule.</a:t>
            </a:r>
          </a:p>
          <a:p>
            <a:pPr algn="just">
              <a:buNone/>
            </a:pPr>
            <a:endParaRPr lang="en-US" sz="2200" dirty="0" smtClean="0"/>
          </a:p>
          <a:p>
            <a:pPr algn="just">
              <a:buNone/>
            </a:pPr>
            <a:r>
              <a:rPr lang="en-US" sz="2200" dirty="0" smtClean="0"/>
              <a:t>N.B: If player/players are suspended temporarily or disqualified during the Tiebreaker, the team will play with less number of players. Such players shall be counted to award Bonus point.</a:t>
            </a:r>
          </a:p>
          <a:p>
            <a:pPr>
              <a:buNone/>
            </a:pPr>
            <a:endParaRPr lang="en-US" dirty="0"/>
          </a:p>
        </p:txBody>
      </p:sp>
      <p:sp>
        <p:nvSpPr>
          <p:cNvPr id="5" name="Rounded Rectangle 4"/>
          <p:cNvSpPr/>
          <p:nvPr/>
        </p:nvSpPr>
        <p:spPr>
          <a:xfrm>
            <a:off x="2209800" y="152400"/>
            <a:ext cx="472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Rules of Matches</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rgbClr val="FFFFCC"/>
          </a:solidFill>
        </p:spPr>
        <p:txBody>
          <a:bodyPr/>
          <a:lstStyle/>
          <a:p>
            <a:pPr lvl="0" algn="ctr">
              <a:buNone/>
            </a:pPr>
            <a:endParaRPr lang="en-US" sz="1200" b="1" dirty="0" smtClean="0">
              <a:solidFill>
                <a:srgbClr val="FF0000"/>
              </a:solidFill>
            </a:endParaRPr>
          </a:p>
          <a:p>
            <a:pPr lvl="0" algn="ctr">
              <a:buNone/>
            </a:pPr>
            <a:r>
              <a:rPr lang="en-US" b="1" dirty="0" smtClean="0">
                <a:solidFill>
                  <a:srgbClr val="FF0000"/>
                </a:solidFill>
              </a:rPr>
              <a:t>Golden Raid</a:t>
            </a:r>
          </a:p>
          <a:p>
            <a:pPr lvl="0" algn="ctr">
              <a:buNone/>
            </a:pPr>
            <a:endParaRPr lang="en-US" sz="1400" dirty="0" smtClean="0">
              <a:solidFill>
                <a:srgbClr val="FF0000"/>
              </a:solidFill>
            </a:endParaRPr>
          </a:p>
          <a:p>
            <a:pPr marL="457200" lvl="3">
              <a:spcAft>
                <a:spcPts val="600"/>
              </a:spcAft>
            </a:pPr>
            <a:r>
              <a:rPr lang="en-US" sz="2400" dirty="0" smtClean="0"/>
              <a:t>Even after 5-5 raids, if there is a tie, a fresh toss will be taken and the team that wins the toss shall have the chance to raid i.e. “GOLDEN RAID”</a:t>
            </a:r>
          </a:p>
          <a:p>
            <a:pPr marL="457200" lvl="3">
              <a:spcAft>
                <a:spcPts val="600"/>
              </a:spcAft>
            </a:pPr>
            <a:r>
              <a:rPr lang="en-US" sz="2400" dirty="0" smtClean="0"/>
              <a:t>If there is tie even after the Golden Raid then a chance will be given to the opponent team for the Golden Raid.</a:t>
            </a:r>
          </a:p>
          <a:p>
            <a:pPr marL="457200" lvl="3">
              <a:spcAft>
                <a:spcPts val="600"/>
              </a:spcAft>
            </a:pPr>
            <a:r>
              <a:rPr lang="en-US" sz="2400" dirty="0" smtClean="0"/>
              <a:t>In the Golden Raid the team which scores the leading point shall be declared as Winner.</a:t>
            </a:r>
          </a:p>
          <a:p>
            <a:pPr>
              <a:buNone/>
            </a:pPr>
            <a:endParaRPr lang="en-US" dirty="0"/>
          </a:p>
        </p:txBody>
      </p:sp>
      <p:sp>
        <p:nvSpPr>
          <p:cNvPr id="4" name="Rounded Rectangle 3"/>
          <p:cNvSpPr/>
          <p:nvPr/>
        </p:nvSpPr>
        <p:spPr>
          <a:xfrm>
            <a:off x="2209800" y="152400"/>
            <a:ext cx="472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Rules of Matches</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105400"/>
          </a:xfrm>
          <a:solidFill>
            <a:srgbClr val="FFFFCC"/>
          </a:solidFill>
        </p:spPr>
        <p:txBody>
          <a:bodyPr>
            <a:normAutofit/>
          </a:bodyPr>
          <a:lstStyle/>
          <a:p>
            <a:pPr algn="ctr">
              <a:buNone/>
            </a:pPr>
            <a:r>
              <a:rPr lang="en-US" sz="2000" b="1" dirty="0" smtClean="0">
                <a:solidFill>
                  <a:srgbClr val="FF0000"/>
                </a:solidFill>
              </a:rPr>
              <a:t>Tie in league points</a:t>
            </a:r>
          </a:p>
          <a:p>
            <a:pPr algn="ctr">
              <a:buNone/>
            </a:pPr>
            <a:endParaRPr lang="en-US" sz="2000" dirty="0" smtClean="0">
              <a:solidFill>
                <a:srgbClr val="FF0000"/>
              </a:solidFill>
            </a:endParaRPr>
          </a:p>
          <a:p>
            <a:pPr>
              <a:buNone/>
            </a:pPr>
            <a:r>
              <a:rPr lang="en-US" sz="2000" b="1" dirty="0" smtClean="0"/>
              <a:t>“For and Against Points” </a:t>
            </a:r>
            <a:r>
              <a:rPr lang="en-US" sz="2000" dirty="0" smtClean="0"/>
              <a:t>scored by using the following formula:</a:t>
            </a:r>
          </a:p>
          <a:p>
            <a:pPr>
              <a:buNone/>
            </a:pPr>
            <a:endParaRPr lang="en-US" sz="2000" dirty="0" smtClean="0"/>
          </a:p>
          <a:p>
            <a:pPr>
              <a:spcAft>
                <a:spcPts val="600"/>
              </a:spcAft>
              <a:buNone/>
            </a:pPr>
            <a:r>
              <a:rPr lang="en-US" sz="2000" b="1" dirty="0" smtClean="0"/>
              <a:t>a)	</a:t>
            </a:r>
            <a:r>
              <a:rPr lang="en-US" sz="2000" dirty="0" smtClean="0"/>
              <a:t>The team which scores less than 25% of the league points will not be considered for the “For and Against Points” formula.</a:t>
            </a:r>
          </a:p>
          <a:p>
            <a:pPr>
              <a:spcAft>
                <a:spcPts val="600"/>
              </a:spcAft>
              <a:buNone/>
            </a:pPr>
            <a:r>
              <a:rPr lang="en-US" sz="2000" b="1" dirty="0" smtClean="0"/>
              <a:t>b)	</a:t>
            </a:r>
            <a:r>
              <a:rPr lang="en-US" sz="2000" dirty="0" smtClean="0"/>
              <a:t>To decide the tie, the “For and Against points” of the concerned teams against the teams which scored 25% or more of the league points will be considered and the difference calculated.</a:t>
            </a:r>
          </a:p>
          <a:p>
            <a:pPr>
              <a:spcAft>
                <a:spcPts val="600"/>
              </a:spcAft>
              <a:buNone/>
            </a:pPr>
            <a:r>
              <a:rPr lang="en-US" sz="2000" b="1" dirty="0" smtClean="0"/>
              <a:t>c)</a:t>
            </a:r>
            <a:r>
              <a:rPr lang="en-US" sz="2000" dirty="0" smtClean="0"/>
              <a:t> 	The team which is scoring highest score difference of “For and Against’ will be declared pool winner.</a:t>
            </a:r>
          </a:p>
          <a:p>
            <a:pPr>
              <a:spcAft>
                <a:spcPts val="600"/>
              </a:spcAft>
              <a:buNone/>
            </a:pPr>
            <a:r>
              <a:rPr lang="en-US" sz="2000" b="1" dirty="0" smtClean="0"/>
              <a:t>d)</a:t>
            </a:r>
            <a:r>
              <a:rPr lang="en-US" sz="2000" dirty="0" smtClean="0"/>
              <a:t> 	Even after considering “For and against” points, if there is a tie, the total points “SCORED FOR” only will be counted. </a:t>
            </a:r>
          </a:p>
          <a:p>
            <a:pPr>
              <a:buNone/>
            </a:pPr>
            <a:endParaRPr lang="en-US" sz="2000" dirty="0"/>
          </a:p>
        </p:txBody>
      </p:sp>
      <p:sp>
        <p:nvSpPr>
          <p:cNvPr id="4" name="Rounded Rectangle 3"/>
          <p:cNvSpPr/>
          <p:nvPr/>
        </p:nvSpPr>
        <p:spPr>
          <a:xfrm>
            <a:off x="2209800" y="152400"/>
            <a:ext cx="472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Rules of Matches</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rgbClr val="FFFFCC"/>
          </a:solidFill>
        </p:spPr>
        <p:txBody>
          <a:bodyPr>
            <a:normAutofit lnSpcReduction="10000"/>
          </a:bodyPr>
          <a:lstStyle/>
          <a:p>
            <a:pPr>
              <a:buNone/>
            </a:pPr>
            <a:endParaRPr lang="en-US" sz="2000" dirty="0" smtClean="0"/>
          </a:p>
          <a:p>
            <a:pPr>
              <a:spcAft>
                <a:spcPts val="600"/>
              </a:spcAft>
              <a:buNone/>
            </a:pPr>
            <a:r>
              <a:rPr lang="en-US" sz="2000" dirty="0" smtClean="0"/>
              <a:t>e) Even after this if there is a tie, the result of the match played between the teams is considered.</a:t>
            </a:r>
          </a:p>
          <a:p>
            <a:pPr>
              <a:spcAft>
                <a:spcPts val="600"/>
              </a:spcAft>
              <a:buNone/>
            </a:pPr>
            <a:r>
              <a:rPr lang="en-US" sz="2000" b="1" dirty="0" smtClean="0"/>
              <a:t>f)</a:t>
            </a:r>
            <a:r>
              <a:rPr lang="en-US" sz="2000" dirty="0" smtClean="0"/>
              <a:t> 	Even after this if there is a tie, the highest number of points scored without applying 25% rule shall be considered.</a:t>
            </a:r>
          </a:p>
          <a:p>
            <a:pPr>
              <a:spcAft>
                <a:spcPts val="600"/>
              </a:spcAft>
              <a:buNone/>
            </a:pPr>
            <a:r>
              <a:rPr lang="en-US" sz="2000" b="1" dirty="0" smtClean="0"/>
              <a:t>g)</a:t>
            </a:r>
            <a:r>
              <a:rPr lang="en-US" sz="2000" dirty="0" smtClean="0"/>
              <a:t> 	Even after this if there is a tie, the Winner and Runner will be decided on toss.</a:t>
            </a:r>
          </a:p>
          <a:p>
            <a:pPr>
              <a:buNone/>
            </a:pPr>
            <a:r>
              <a:rPr lang="en-US" sz="2000" dirty="0" smtClean="0"/>
              <a:t> </a:t>
            </a:r>
          </a:p>
          <a:p>
            <a:pPr>
              <a:buNone/>
            </a:pPr>
            <a:r>
              <a:rPr lang="en-US" sz="2000" dirty="0" smtClean="0"/>
              <a:t>Note: Walkover is given to the opponent team by the referee due to late reporting, non-reporting or due to any other technical issues of the defaulting team. Such team will be scratched from the competition and the score of such teams shall not be considered to decide the tie. The same rule shall be applicable to teams which concede the match also.</a:t>
            </a:r>
          </a:p>
          <a:p>
            <a:pPr>
              <a:buNone/>
            </a:pPr>
            <a:endParaRPr lang="en-US" sz="2000" dirty="0"/>
          </a:p>
        </p:txBody>
      </p:sp>
      <p:sp>
        <p:nvSpPr>
          <p:cNvPr id="4" name="Rounded Rectangle 3"/>
          <p:cNvSpPr/>
          <p:nvPr/>
        </p:nvSpPr>
        <p:spPr>
          <a:xfrm>
            <a:off x="2209800" y="152400"/>
            <a:ext cx="472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Rules of Matches</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953000"/>
          </a:xfrm>
          <a:solidFill>
            <a:srgbClr val="FFFFCC"/>
          </a:solidFill>
        </p:spPr>
        <p:txBody>
          <a:bodyPr>
            <a:normAutofit fontScale="70000" lnSpcReduction="20000"/>
          </a:bodyPr>
          <a:lstStyle/>
          <a:p>
            <a:pPr>
              <a:buNone/>
            </a:pPr>
            <a:endParaRPr lang="en-US" dirty="0" smtClean="0"/>
          </a:p>
          <a:p>
            <a:pPr algn="just">
              <a:spcAft>
                <a:spcPts val="600"/>
              </a:spcAft>
              <a:buNone/>
            </a:pPr>
            <a:r>
              <a:rPr lang="en-US" dirty="0" smtClean="0"/>
              <a:t>If owing to failure of light, heavy rains or any other unforeseen circumstances, a match could not be completed in the same session; such a match shall be replayed in the next session. In case of replay, the players need not be the same for fielding a team.</a:t>
            </a:r>
          </a:p>
          <a:p>
            <a:pPr algn="just">
              <a:spcAft>
                <a:spcPts val="600"/>
              </a:spcAft>
              <a:buNone/>
            </a:pPr>
            <a:r>
              <a:rPr lang="en-US" dirty="0" smtClean="0"/>
              <a:t>In case of temporary suspension of the match - same score and remaining time in the same session. Players shall not leave their respective courts. If a team violates this rule </a:t>
            </a:r>
            <a:r>
              <a:rPr lang="en-US" b="1" dirty="0" smtClean="0"/>
              <a:t>a technical point </a:t>
            </a:r>
            <a:r>
              <a:rPr lang="en-US" dirty="0" smtClean="0"/>
              <a:t>will be awarded to the opponent team.</a:t>
            </a:r>
          </a:p>
          <a:p>
            <a:pPr algn="just">
              <a:spcAft>
                <a:spcPts val="600"/>
              </a:spcAft>
              <a:buNone/>
            </a:pPr>
            <a:r>
              <a:rPr lang="en-US" dirty="0" smtClean="0"/>
              <a:t>All players must have distinct numbers on their T-shirt of at least 4 Inches thickness in front and 6 inches thickness at the back. </a:t>
            </a:r>
          </a:p>
          <a:p>
            <a:pPr algn="just">
              <a:spcAft>
                <a:spcPts val="600"/>
              </a:spcAft>
              <a:buNone/>
            </a:pPr>
            <a:r>
              <a:rPr lang="en-US" dirty="0" smtClean="0"/>
              <a:t>Application of oils or any other soft substances to the body shall not be allowed.</a:t>
            </a:r>
          </a:p>
          <a:p>
            <a:pPr algn="just">
              <a:spcAft>
                <a:spcPts val="600"/>
              </a:spcAft>
              <a:buNone/>
            </a:pPr>
            <a:r>
              <a:rPr lang="en-US" dirty="0" smtClean="0"/>
              <a:t>Shoes are compulsory in case the match is played on the mat surface.</a:t>
            </a:r>
          </a:p>
          <a:p>
            <a:pPr>
              <a:buNone/>
            </a:pPr>
            <a:endParaRPr lang="en-US" dirty="0"/>
          </a:p>
        </p:txBody>
      </p:sp>
      <p:sp>
        <p:nvSpPr>
          <p:cNvPr id="4" name="Rounded Rectangle 3"/>
          <p:cNvSpPr/>
          <p:nvPr/>
        </p:nvSpPr>
        <p:spPr>
          <a:xfrm>
            <a:off x="2209800" y="152400"/>
            <a:ext cx="472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Rules of Matches</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rgbClr val="FFFFCC"/>
          </a:solidFill>
        </p:spPr>
        <p:txBody>
          <a:bodyPr/>
          <a:lstStyle/>
          <a:p>
            <a:pPr>
              <a:buNone/>
            </a:pPr>
            <a:r>
              <a:rPr lang="en-US" dirty="0" smtClean="0"/>
              <a:t>	</a:t>
            </a:r>
          </a:p>
          <a:p>
            <a:pPr>
              <a:buNone/>
            </a:pPr>
            <a:r>
              <a:rPr lang="en-US" dirty="0" smtClean="0"/>
              <a:t>	1. </a:t>
            </a:r>
            <a:r>
              <a:rPr lang="en-US" dirty="0" smtClean="0">
                <a:solidFill>
                  <a:srgbClr val="FF0000"/>
                </a:solidFill>
              </a:rPr>
              <a:t>One</a:t>
            </a:r>
            <a:r>
              <a:rPr lang="en-US" dirty="0" smtClean="0"/>
              <a:t> Referee </a:t>
            </a:r>
          </a:p>
          <a:p>
            <a:pPr>
              <a:buNone/>
            </a:pPr>
            <a:r>
              <a:rPr lang="en-US" dirty="0" smtClean="0"/>
              <a:t>	2. </a:t>
            </a:r>
            <a:r>
              <a:rPr lang="en-US" dirty="0" smtClean="0">
                <a:solidFill>
                  <a:srgbClr val="FF0000"/>
                </a:solidFill>
              </a:rPr>
              <a:t>Two</a:t>
            </a:r>
            <a:r>
              <a:rPr lang="en-US" dirty="0" smtClean="0"/>
              <a:t> Umpires</a:t>
            </a:r>
          </a:p>
          <a:p>
            <a:pPr>
              <a:buNone/>
            </a:pPr>
            <a:r>
              <a:rPr lang="en-US" dirty="0" smtClean="0"/>
              <a:t>	3. </a:t>
            </a:r>
            <a:r>
              <a:rPr lang="en-US" dirty="0" smtClean="0">
                <a:solidFill>
                  <a:srgbClr val="FF0000"/>
                </a:solidFill>
              </a:rPr>
              <a:t>One</a:t>
            </a:r>
            <a:r>
              <a:rPr lang="en-US" dirty="0" smtClean="0"/>
              <a:t> Scorer </a:t>
            </a:r>
          </a:p>
          <a:p>
            <a:pPr>
              <a:buNone/>
            </a:pPr>
            <a:r>
              <a:rPr lang="en-US" dirty="0" smtClean="0"/>
              <a:t>	4. </a:t>
            </a:r>
            <a:r>
              <a:rPr lang="en-US" dirty="0" smtClean="0">
                <a:solidFill>
                  <a:srgbClr val="FF0000"/>
                </a:solidFill>
              </a:rPr>
              <a:t>Two</a:t>
            </a:r>
            <a:r>
              <a:rPr lang="en-US" dirty="0" smtClean="0"/>
              <a:t> Assistant Scorers</a:t>
            </a:r>
          </a:p>
          <a:p>
            <a:pPr>
              <a:buNone/>
            </a:pPr>
            <a:endParaRPr lang="en-US" dirty="0"/>
          </a:p>
        </p:txBody>
      </p:sp>
      <p:sp>
        <p:nvSpPr>
          <p:cNvPr id="5" name="Rounded Rectangle 4"/>
          <p:cNvSpPr/>
          <p:nvPr/>
        </p:nvSpPr>
        <p:spPr>
          <a:xfrm>
            <a:off x="2209800" y="152400"/>
            <a:ext cx="472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Technical Officials</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57800"/>
          </a:xfrm>
          <a:solidFill>
            <a:srgbClr val="FFFFCC"/>
          </a:solidFill>
        </p:spPr>
        <p:txBody>
          <a:bodyPr>
            <a:normAutofit fontScale="62500" lnSpcReduction="20000"/>
          </a:bodyPr>
          <a:lstStyle/>
          <a:p>
            <a:pPr algn="ctr">
              <a:buNone/>
            </a:pPr>
            <a:endParaRPr lang="en-US" b="1" dirty="0" smtClean="0">
              <a:solidFill>
                <a:srgbClr val="FF0000"/>
              </a:solidFill>
            </a:endParaRPr>
          </a:p>
          <a:p>
            <a:pPr algn="ctr">
              <a:buNone/>
            </a:pPr>
            <a:r>
              <a:rPr lang="en-US" b="1" dirty="0" smtClean="0">
                <a:solidFill>
                  <a:srgbClr val="FF0000"/>
                </a:solidFill>
              </a:rPr>
              <a:t>Duties of the Referee</a:t>
            </a:r>
          </a:p>
          <a:p>
            <a:pPr algn="ctr">
              <a:buNone/>
            </a:pPr>
            <a:endParaRPr lang="en-US" dirty="0" smtClean="0"/>
          </a:p>
          <a:p>
            <a:pPr algn="just">
              <a:spcAft>
                <a:spcPts val="600"/>
              </a:spcAft>
              <a:buNone/>
            </a:pPr>
            <a:r>
              <a:rPr lang="en-US" dirty="0" smtClean="0"/>
              <a:t>	</a:t>
            </a:r>
            <a:r>
              <a:rPr lang="en-US" b="1" dirty="0" smtClean="0"/>
              <a:t>1)</a:t>
            </a:r>
            <a:r>
              <a:rPr lang="en-US" dirty="0" smtClean="0"/>
              <a:t>	Take the toss</a:t>
            </a:r>
          </a:p>
          <a:p>
            <a:pPr algn="just">
              <a:spcAft>
                <a:spcPts val="600"/>
              </a:spcAft>
              <a:buNone/>
            </a:pPr>
            <a:r>
              <a:rPr lang="en-US" dirty="0" smtClean="0"/>
              <a:t>	</a:t>
            </a:r>
            <a:r>
              <a:rPr lang="en-US" b="1" dirty="0" smtClean="0"/>
              <a:t>2)</a:t>
            </a:r>
            <a:r>
              <a:rPr lang="en-US" dirty="0" smtClean="0"/>
              <a:t>	Announce the score of each side before the last 5 minutes is 	declared</a:t>
            </a:r>
          </a:p>
          <a:p>
            <a:pPr algn="just">
              <a:spcAft>
                <a:spcPts val="600"/>
              </a:spcAft>
              <a:buNone/>
            </a:pPr>
            <a:r>
              <a:rPr lang="en-US" b="1" dirty="0" smtClean="0"/>
              <a:t>	3)</a:t>
            </a:r>
            <a:r>
              <a:rPr lang="en-US" dirty="0" smtClean="0"/>
              <a:t>	Supervise in general, the conduct of the whole match.</a:t>
            </a:r>
          </a:p>
          <a:p>
            <a:pPr algn="just">
              <a:spcAft>
                <a:spcPts val="600"/>
              </a:spcAft>
              <a:buNone/>
            </a:pPr>
            <a:r>
              <a:rPr lang="en-US" b="1" dirty="0" smtClean="0"/>
              <a:t>	4)</a:t>
            </a:r>
            <a:r>
              <a:rPr lang="en-US" dirty="0" smtClean="0"/>
              <a:t>	Record the time, start and end the game</a:t>
            </a:r>
          </a:p>
          <a:p>
            <a:pPr algn="just">
              <a:spcAft>
                <a:spcPts val="600"/>
              </a:spcAft>
              <a:buNone/>
            </a:pPr>
            <a:r>
              <a:rPr lang="en-US" b="1" dirty="0" smtClean="0"/>
              <a:t>	5)</a:t>
            </a:r>
            <a:r>
              <a:rPr lang="en-US" dirty="0" smtClean="0"/>
              <a:t>	Announce the substitution &amp; replacement of players.</a:t>
            </a:r>
          </a:p>
          <a:p>
            <a:pPr algn="just">
              <a:spcAft>
                <a:spcPts val="600"/>
              </a:spcAft>
              <a:buNone/>
            </a:pPr>
            <a:r>
              <a:rPr lang="en-US" b="1" dirty="0" smtClean="0"/>
              <a:t>	6)</a:t>
            </a:r>
            <a:r>
              <a:rPr lang="en-US" dirty="0" smtClean="0"/>
              <a:t>	Announce the time of each minute of the last 5 minutes of the 	Second half.</a:t>
            </a:r>
          </a:p>
          <a:p>
            <a:pPr algn="ctr">
              <a:buNone/>
            </a:pPr>
            <a:r>
              <a:rPr lang="en-US" b="1" dirty="0" smtClean="0">
                <a:solidFill>
                  <a:srgbClr val="FF0000"/>
                </a:solidFill>
              </a:rPr>
              <a:t>Duties of the Umpires</a:t>
            </a:r>
            <a:endParaRPr lang="en-US" dirty="0" smtClean="0">
              <a:solidFill>
                <a:srgbClr val="FF0000"/>
              </a:solidFill>
            </a:endParaRPr>
          </a:p>
          <a:p>
            <a:pPr>
              <a:buNone/>
            </a:pPr>
            <a:r>
              <a:rPr lang="en-US" dirty="0" smtClean="0"/>
              <a:t>	</a:t>
            </a:r>
          </a:p>
          <a:p>
            <a:pPr>
              <a:buNone/>
            </a:pPr>
            <a:r>
              <a:rPr lang="en-US" dirty="0" smtClean="0"/>
              <a:t>	The umpires shall conduct the match and give decisions according to the rules of play and matches till the game is ended.</a:t>
            </a:r>
          </a:p>
          <a:p>
            <a:pPr algn="just">
              <a:spcAft>
                <a:spcPts val="600"/>
              </a:spcAft>
              <a:buNone/>
            </a:pPr>
            <a:endParaRPr lang="en-US" dirty="0" smtClean="0"/>
          </a:p>
          <a:p>
            <a:pPr>
              <a:buNone/>
            </a:pPr>
            <a:endParaRPr lang="en-US" dirty="0"/>
          </a:p>
        </p:txBody>
      </p:sp>
      <p:sp>
        <p:nvSpPr>
          <p:cNvPr id="4" name="Rounded Rectangle 3"/>
          <p:cNvSpPr/>
          <p:nvPr/>
        </p:nvSpPr>
        <p:spPr>
          <a:xfrm>
            <a:off x="2209800" y="152400"/>
            <a:ext cx="472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Technical Officials</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105400"/>
          </a:xfrm>
          <a:solidFill>
            <a:srgbClr val="FFFFCC"/>
          </a:solidFill>
        </p:spPr>
        <p:txBody>
          <a:bodyPr>
            <a:noAutofit/>
          </a:bodyPr>
          <a:lstStyle/>
          <a:p>
            <a:pPr algn="ctr">
              <a:buNone/>
            </a:pPr>
            <a:r>
              <a:rPr lang="en-US" sz="2000" b="1" dirty="0" smtClean="0">
                <a:solidFill>
                  <a:srgbClr val="FF0000"/>
                </a:solidFill>
              </a:rPr>
              <a:t>Duties of the Scorer</a:t>
            </a:r>
          </a:p>
          <a:p>
            <a:pPr algn="ctr">
              <a:buNone/>
            </a:pPr>
            <a:endParaRPr lang="en-US" sz="1200" dirty="0" smtClean="0">
              <a:solidFill>
                <a:srgbClr val="FF0000"/>
              </a:solidFill>
            </a:endParaRPr>
          </a:p>
          <a:p>
            <a:pPr marL="457200" indent="-457200" algn="just">
              <a:spcAft>
                <a:spcPts val="600"/>
              </a:spcAft>
              <a:buNone/>
            </a:pPr>
            <a:r>
              <a:rPr lang="en-US" sz="2000" b="1" dirty="0" smtClean="0"/>
              <a:t>a)</a:t>
            </a:r>
            <a:r>
              <a:rPr lang="en-US" sz="2000" dirty="0" smtClean="0"/>
              <a:t>	Fill in the score sheet &amp; announce the score at the end of each half and the result at the end of the match.</a:t>
            </a:r>
          </a:p>
          <a:p>
            <a:pPr marL="457200" indent="-457200" algn="just">
              <a:spcAft>
                <a:spcPts val="600"/>
              </a:spcAft>
              <a:buNone/>
            </a:pPr>
            <a:r>
              <a:rPr lang="en-US" sz="2000" b="1" dirty="0" smtClean="0"/>
              <a:t>b)</a:t>
            </a:r>
            <a:r>
              <a:rPr lang="en-US" sz="2000" dirty="0" smtClean="0"/>
              <a:t>	All the points scored by all the players of the team will be recorded in running score on their respective side on the score sheet diagonally </a:t>
            </a:r>
            <a:r>
              <a:rPr lang="en-US" sz="2000" b="1" dirty="0" smtClean="0"/>
              <a:t>( / )</a:t>
            </a:r>
          </a:p>
          <a:p>
            <a:pPr algn="just">
              <a:spcAft>
                <a:spcPts val="600"/>
              </a:spcAft>
              <a:buNone/>
            </a:pPr>
            <a:r>
              <a:rPr lang="en-US" sz="2000" b="1" dirty="0" smtClean="0"/>
              <a:t>c)	</a:t>
            </a:r>
            <a:r>
              <a:rPr lang="en-US" sz="2000" dirty="0" smtClean="0"/>
              <a:t>Points scored for LONA should be scratched horizontally  </a:t>
            </a:r>
            <a:r>
              <a:rPr lang="en-US" sz="2000" b="1" dirty="0" smtClean="0"/>
              <a:t>( — )</a:t>
            </a:r>
            <a:endParaRPr lang="en-US" sz="2000" dirty="0" smtClean="0"/>
          </a:p>
          <a:p>
            <a:pPr algn="just">
              <a:spcAft>
                <a:spcPts val="600"/>
              </a:spcAft>
              <a:buNone/>
            </a:pPr>
            <a:r>
              <a:rPr lang="en-US" sz="2000" b="1" dirty="0" smtClean="0"/>
              <a:t>e)</a:t>
            </a:r>
            <a:r>
              <a:rPr lang="en-US" sz="2000" dirty="0" smtClean="0"/>
              <a:t>	Bonus point shall be shown in the score sheet by triangle </a:t>
            </a:r>
            <a:r>
              <a:rPr lang="en-US" sz="2000" b="1" dirty="0" smtClean="0"/>
              <a:t>(Δ)</a:t>
            </a:r>
            <a:endParaRPr lang="en-US" sz="2000" dirty="0" smtClean="0"/>
          </a:p>
          <a:p>
            <a:pPr algn="just">
              <a:spcAft>
                <a:spcPts val="600"/>
              </a:spcAft>
              <a:buNone/>
            </a:pPr>
            <a:r>
              <a:rPr lang="en-US" sz="2000" b="1" dirty="0" smtClean="0"/>
              <a:t> f)	</a:t>
            </a:r>
            <a:r>
              <a:rPr lang="en-US" sz="2000" dirty="0" smtClean="0"/>
              <a:t>The team scoring the first leading point shall be shown in the running score by square </a:t>
            </a:r>
          </a:p>
          <a:p>
            <a:pPr algn="just">
              <a:spcAft>
                <a:spcPts val="600"/>
              </a:spcAft>
              <a:buNone/>
            </a:pPr>
            <a:r>
              <a:rPr lang="en-US" sz="2000" b="1" dirty="0" smtClean="0"/>
              <a:t>g)	</a:t>
            </a:r>
            <a:r>
              <a:rPr lang="en-US" sz="2000" dirty="0" smtClean="0"/>
              <a:t>Technical point awarded by the referee or umpire should be encircled </a:t>
            </a:r>
            <a:r>
              <a:rPr lang="en-US" sz="2000" b="1" dirty="0" smtClean="0"/>
              <a:t>(O) </a:t>
            </a:r>
            <a:r>
              <a:rPr lang="en-US" sz="2000" dirty="0" smtClean="0"/>
              <a:t>in the running score.</a:t>
            </a:r>
          </a:p>
          <a:p>
            <a:pPr algn="just">
              <a:spcAft>
                <a:spcPts val="600"/>
              </a:spcAft>
              <a:buNone/>
            </a:pPr>
            <a:r>
              <a:rPr lang="en-US" sz="2000" b="1" dirty="0" smtClean="0"/>
              <a:t>h)	</a:t>
            </a:r>
            <a:r>
              <a:rPr lang="en-US" sz="2000" dirty="0" smtClean="0"/>
              <a:t>Time out by the teams be indicated by (</a:t>
            </a:r>
            <a:r>
              <a:rPr lang="en-US" sz="2000" b="1" dirty="0" smtClean="0"/>
              <a:t>“T”) </a:t>
            </a:r>
            <a:r>
              <a:rPr lang="en-US" sz="2000" dirty="0" smtClean="0"/>
              <a:t>against the team concerned</a:t>
            </a:r>
          </a:p>
          <a:p>
            <a:pPr>
              <a:buNone/>
            </a:pPr>
            <a:r>
              <a:rPr lang="en-US" sz="2000" b="1" dirty="0" smtClean="0"/>
              <a:t> </a:t>
            </a:r>
            <a:endParaRPr lang="en-US" sz="2000" dirty="0"/>
          </a:p>
        </p:txBody>
      </p:sp>
      <p:sp>
        <p:nvSpPr>
          <p:cNvPr id="4" name="Rounded Rectangle 3"/>
          <p:cNvSpPr/>
          <p:nvPr/>
        </p:nvSpPr>
        <p:spPr>
          <a:xfrm>
            <a:off x="2209800" y="152400"/>
            <a:ext cx="472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Technical Officials</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105400"/>
          </a:xfrm>
          <a:solidFill>
            <a:srgbClr val="FFFFCC"/>
          </a:solidFill>
        </p:spPr>
        <p:txBody>
          <a:bodyPr>
            <a:normAutofit/>
          </a:bodyPr>
          <a:lstStyle/>
          <a:p>
            <a:pPr algn="ctr">
              <a:buNone/>
            </a:pPr>
            <a:endParaRPr lang="en-US" sz="2000" b="1" dirty="0" smtClean="0">
              <a:solidFill>
                <a:srgbClr val="FF0000"/>
              </a:solidFill>
            </a:endParaRPr>
          </a:p>
          <a:p>
            <a:pPr algn="ctr">
              <a:buNone/>
            </a:pPr>
            <a:r>
              <a:rPr lang="en-US" sz="2000" b="1" dirty="0" smtClean="0">
                <a:solidFill>
                  <a:srgbClr val="FF0000"/>
                </a:solidFill>
              </a:rPr>
              <a:t>Duties of the Assistant Scorers</a:t>
            </a:r>
          </a:p>
          <a:p>
            <a:pPr algn="ctr">
              <a:buNone/>
            </a:pPr>
            <a:endParaRPr lang="en-US" sz="2000" dirty="0" smtClean="0">
              <a:solidFill>
                <a:srgbClr val="FF0000"/>
              </a:solidFill>
            </a:endParaRPr>
          </a:p>
          <a:p>
            <a:pPr algn="just">
              <a:spcAft>
                <a:spcPts val="600"/>
              </a:spcAft>
              <a:buNone/>
            </a:pPr>
            <a:r>
              <a:rPr lang="en-US" sz="2000" dirty="0" smtClean="0"/>
              <a:t>The Assistant Scorer will maintain the record of the players who are out, in the order of their being put out &amp; revived, of the team to which he is assigned.</a:t>
            </a:r>
          </a:p>
          <a:p>
            <a:pPr algn="just">
              <a:spcAft>
                <a:spcPts val="600"/>
              </a:spcAft>
              <a:buNone/>
            </a:pPr>
            <a:r>
              <a:rPr lang="en-US" sz="2000" dirty="0" smtClean="0"/>
              <a:t>He will also ensure that the players who are put out are seated in the order of their being put out in the sitting block.</a:t>
            </a:r>
          </a:p>
          <a:p>
            <a:pPr lvl="0" algn="just">
              <a:spcAft>
                <a:spcPts val="600"/>
              </a:spcAft>
              <a:buNone/>
            </a:pPr>
            <a:r>
              <a:rPr lang="en-US" sz="2000" dirty="0" smtClean="0"/>
              <a:t>The assistant scorer will point out to the Referee or the Umpires, if any player goes out of bounds </a:t>
            </a:r>
          </a:p>
          <a:p>
            <a:pPr lvl="0" algn="just">
              <a:spcAft>
                <a:spcPts val="600"/>
              </a:spcAft>
              <a:buNone/>
            </a:pPr>
            <a:r>
              <a:rPr lang="en-US" sz="2000" dirty="0" smtClean="0"/>
              <a:t>The Assistant scorer will record the bonus points and technical points scored by the opposite team in order to get the total number of points lost by the team to which he is assigned and also to tally with the main score sheet.</a:t>
            </a:r>
          </a:p>
          <a:p>
            <a:pPr algn="just">
              <a:spcAft>
                <a:spcPts val="600"/>
              </a:spcAft>
              <a:buNone/>
            </a:pPr>
            <a:endParaRPr lang="en-US" sz="2000" dirty="0"/>
          </a:p>
        </p:txBody>
      </p:sp>
      <p:sp>
        <p:nvSpPr>
          <p:cNvPr id="4" name="Rounded Rectangle 3"/>
          <p:cNvSpPr/>
          <p:nvPr/>
        </p:nvSpPr>
        <p:spPr>
          <a:xfrm>
            <a:off x="2209800" y="152400"/>
            <a:ext cx="472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Technical Officials</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410200"/>
          </a:xfrm>
          <a:solidFill>
            <a:srgbClr val="FFFFCC"/>
          </a:solidFill>
        </p:spPr>
        <p:txBody>
          <a:bodyPr>
            <a:noAutofit/>
          </a:bodyPr>
          <a:lstStyle/>
          <a:p>
            <a:r>
              <a:rPr lang="en-US" sz="2000" b="1" dirty="0" smtClean="0"/>
              <a:t>Green Card	-	Warning</a:t>
            </a:r>
          </a:p>
          <a:p>
            <a:pPr>
              <a:buNone/>
            </a:pPr>
            <a:r>
              <a:rPr lang="en-US" sz="2000" b="1" dirty="0" smtClean="0"/>
              <a:t> </a:t>
            </a:r>
            <a:r>
              <a:rPr lang="en-US" sz="2000" dirty="0" smtClean="0"/>
              <a:t>				If green card is shown twice, then the next card 			shall be directly Yellow Card.</a:t>
            </a:r>
          </a:p>
          <a:p>
            <a:pPr>
              <a:buNone/>
            </a:pPr>
            <a:endParaRPr lang="en-US" sz="1000" dirty="0" smtClean="0"/>
          </a:p>
          <a:p>
            <a:r>
              <a:rPr lang="en-US" sz="2000" b="1" dirty="0" smtClean="0"/>
              <a:t>Yellow Card	-	Temporary Suspension for 2 Minutes.</a:t>
            </a:r>
          </a:p>
          <a:p>
            <a:pPr>
              <a:buNone/>
            </a:pPr>
            <a:r>
              <a:rPr lang="en-US" sz="2000" b="1" dirty="0" smtClean="0"/>
              <a:t>				</a:t>
            </a:r>
            <a:r>
              <a:rPr lang="en-US" sz="2000" dirty="0" smtClean="0"/>
              <a:t>If yellow card is shown twice, then the next card 			shall be directly Red Card.</a:t>
            </a:r>
          </a:p>
          <a:p>
            <a:pPr>
              <a:buNone/>
            </a:pPr>
            <a:r>
              <a:rPr lang="en-US" sz="2000" b="1" dirty="0" smtClean="0"/>
              <a:t>	Note:		</a:t>
            </a:r>
            <a:endParaRPr lang="en-US" sz="2000" dirty="0" smtClean="0"/>
          </a:p>
          <a:p>
            <a:pPr>
              <a:buNone/>
            </a:pPr>
            <a:r>
              <a:rPr lang="en-US" sz="2000" dirty="0" smtClean="0"/>
              <a:t>	</a:t>
            </a:r>
            <a:r>
              <a:rPr lang="en-US" sz="1800" dirty="0" smtClean="0"/>
              <a:t>The two minutes suspension of players shall commence from the time the player is on court only</a:t>
            </a:r>
          </a:p>
          <a:p>
            <a:pPr>
              <a:buNone/>
            </a:pPr>
            <a:r>
              <a:rPr lang="en-US" sz="1800" dirty="0" smtClean="0"/>
              <a:t>	If the out player is suspended for two minutes than the suspension will begin after revival</a:t>
            </a:r>
          </a:p>
          <a:p>
            <a:pPr>
              <a:buNone/>
            </a:pPr>
            <a:r>
              <a:rPr lang="en-US" sz="1800" dirty="0" smtClean="0"/>
              <a:t>	Teams will not be allowed to revive the next out player in place of the suspended player revival</a:t>
            </a:r>
          </a:p>
          <a:p>
            <a:pPr>
              <a:buNone/>
            </a:pPr>
            <a:endParaRPr lang="en-US" sz="1000" dirty="0" smtClean="0"/>
          </a:p>
          <a:p>
            <a:r>
              <a:rPr lang="en-US" sz="2000" b="1" dirty="0" smtClean="0"/>
              <a:t> Red Card	-	Suspension from the match or debarred from the 			Tournament.</a:t>
            </a:r>
          </a:p>
          <a:p>
            <a:pPr>
              <a:buNone/>
            </a:pPr>
            <a:endParaRPr lang="en-US" sz="2000" dirty="0"/>
          </a:p>
        </p:txBody>
      </p:sp>
      <p:sp>
        <p:nvSpPr>
          <p:cNvPr id="4" name="Rounded Rectangle 3"/>
          <p:cNvSpPr/>
          <p:nvPr/>
        </p:nvSpPr>
        <p:spPr>
          <a:xfrm>
            <a:off x="2209800" y="152400"/>
            <a:ext cx="4724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Cards</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05800" cy="4800600"/>
          </a:xfrm>
          <a:solidFill>
            <a:srgbClr val="FFFFCC"/>
          </a:solidFill>
        </p:spPr>
        <p:txBody>
          <a:bodyPr>
            <a:normAutofit/>
          </a:bodyPr>
          <a:lstStyle/>
          <a:p>
            <a:endParaRPr lang="en-US" sz="2000" b="1" dirty="0" smtClean="0"/>
          </a:p>
          <a:p>
            <a:r>
              <a:rPr lang="en-US" sz="2000" b="1" dirty="0" smtClean="0"/>
              <a:t>1980		-	First Asian </a:t>
            </a:r>
            <a:r>
              <a:rPr lang="en-US" sz="2000" b="1" dirty="0" err="1" smtClean="0"/>
              <a:t>Kabaddi</a:t>
            </a:r>
            <a:r>
              <a:rPr lang="en-US" sz="2000" b="1" dirty="0" smtClean="0"/>
              <a:t> Championship </a:t>
            </a:r>
          </a:p>
          <a:p>
            <a:r>
              <a:rPr lang="en-US" sz="2000" b="1" dirty="0" smtClean="0"/>
              <a:t>1990		-	The game was included for the first time in the 			Asian Games in Beijing in 1990.</a:t>
            </a:r>
          </a:p>
          <a:p>
            <a:pPr>
              <a:buNone/>
            </a:pPr>
            <a:endParaRPr lang="en-US" sz="1100" b="1" dirty="0" smtClean="0"/>
          </a:p>
          <a:p>
            <a:r>
              <a:rPr lang="en-US" sz="2000" b="1" dirty="0" smtClean="0"/>
              <a:t>1990		-	Gold </a:t>
            </a:r>
            <a:r>
              <a:rPr lang="en-US" sz="2000" b="1" dirty="0" err="1" smtClean="0"/>
              <a:t>Madel</a:t>
            </a:r>
            <a:r>
              <a:rPr lang="en-US" sz="2000" b="1" dirty="0" smtClean="0"/>
              <a:t> in Beijing Asian Games</a:t>
            </a:r>
          </a:p>
          <a:p>
            <a:r>
              <a:rPr lang="en-US" sz="2000" b="1" dirty="0" smtClean="0"/>
              <a:t>1994		-	Gold </a:t>
            </a:r>
            <a:r>
              <a:rPr lang="en-US" sz="2000" b="1" dirty="0" err="1" smtClean="0"/>
              <a:t>Madel</a:t>
            </a:r>
            <a:r>
              <a:rPr lang="en-US" sz="2000" b="1" dirty="0" smtClean="0"/>
              <a:t> in Hiroshima Asian Games</a:t>
            </a:r>
          </a:p>
          <a:p>
            <a:r>
              <a:rPr lang="en-US" sz="2000" b="1" dirty="0" smtClean="0"/>
              <a:t>1998		-	Gold </a:t>
            </a:r>
            <a:r>
              <a:rPr lang="en-US" sz="2000" b="1" dirty="0" err="1" smtClean="0"/>
              <a:t>Madel</a:t>
            </a:r>
            <a:r>
              <a:rPr lang="en-US" sz="2000" b="1" dirty="0" smtClean="0"/>
              <a:t> in Bangkok Asian Games</a:t>
            </a:r>
          </a:p>
          <a:p>
            <a:r>
              <a:rPr lang="en-US" sz="2000" b="1" dirty="0" smtClean="0"/>
              <a:t>2002		-	Gold </a:t>
            </a:r>
            <a:r>
              <a:rPr lang="en-US" sz="2000" b="1" dirty="0" err="1" smtClean="0"/>
              <a:t>Madel</a:t>
            </a:r>
            <a:r>
              <a:rPr lang="en-US" sz="2000" b="1" dirty="0" smtClean="0"/>
              <a:t> in </a:t>
            </a:r>
            <a:r>
              <a:rPr lang="en-US" sz="2000" b="1" dirty="0" err="1" smtClean="0"/>
              <a:t>Busan</a:t>
            </a:r>
            <a:r>
              <a:rPr lang="en-US" sz="2000" b="1" dirty="0" smtClean="0"/>
              <a:t> Asian Games</a:t>
            </a:r>
          </a:p>
          <a:p>
            <a:r>
              <a:rPr lang="en-US" sz="2000" b="1" dirty="0" smtClean="0"/>
              <a:t>2006 	-	Gold </a:t>
            </a:r>
            <a:r>
              <a:rPr lang="en-US" sz="2000" b="1" dirty="0" err="1" smtClean="0"/>
              <a:t>Madel</a:t>
            </a:r>
            <a:r>
              <a:rPr lang="en-US" sz="2000" b="1" dirty="0" smtClean="0"/>
              <a:t> in Doha Asian Games </a:t>
            </a:r>
          </a:p>
          <a:p>
            <a:r>
              <a:rPr lang="en-US" sz="2000" b="1" dirty="0" smtClean="0"/>
              <a:t>2010		-	Gold </a:t>
            </a:r>
            <a:r>
              <a:rPr lang="en-US" sz="2000" b="1" dirty="0" err="1" smtClean="0"/>
              <a:t>Madel</a:t>
            </a:r>
            <a:r>
              <a:rPr lang="en-US" sz="2000" b="1" dirty="0" smtClean="0"/>
              <a:t> in Guangzhou Asian Games</a:t>
            </a:r>
          </a:p>
          <a:p>
            <a:r>
              <a:rPr lang="en-US" sz="2000" b="1" dirty="0" smtClean="0"/>
              <a:t>2014		-	Gold </a:t>
            </a:r>
            <a:r>
              <a:rPr lang="en-US" sz="2000" b="1" dirty="0" err="1" smtClean="0"/>
              <a:t>Madel</a:t>
            </a:r>
            <a:r>
              <a:rPr lang="en-US" sz="2000" b="1" dirty="0" smtClean="0"/>
              <a:t> in </a:t>
            </a:r>
            <a:r>
              <a:rPr lang="en-US" sz="2000" b="1" dirty="0" err="1" smtClean="0"/>
              <a:t>Incheon</a:t>
            </a:r>
            <a:r>
              <a:rPr lang="en-US" sz="2000" b="1" dirty="0" smtClean="0"/>
              <a:t> Asian Games (M&amp;W)</a:t>
            </a:r>
          </a:p>
          <a:p>
            <a:pPr>
              <a:buNone/>
            </a:pPr>
            <a:r>
              <a:rPr lang="en-US" sz="2000" b="1" dirty="0" smtClean="0"/>
              <a:t>				</a:t>
            </a:r>
            <a:r>
              <a:rPr lang="en-US" sz="2000" dirty="0" smtClean="0"/>
              <a:t>(First time Women </a:t>
            </a:r>
            <a:r>
              <a:rPr lang="en-US" sz="2000" dirty="0" err="1" smtClean="0"/>
              <a:t>Kabaddi</a:t>
            </a:r>
            <a:r>
              <a:rPr lang="en-US" sz="2000" dirty="0" smtClean="0"/>
              <a:t> introduced in </a:t>
            </a:r>
            <a:r>
              <a:rPr lang="en-US" sz="2000" dirty="0" err="1" smtClean="0"/>
              <a:t>Incheon</a:t>
            </a:r>
            <a:r>
              <a:rPr lang="en-US" sz="2000" dirty="0" smtClean="0"/>
              <a:t>)</a:t>
            </a:r>
          </a:p>
          <a:p>
            <a:endParaRPr lang="en-US" sz="2000" b="1" dirty="0"/>
          </a:p>
        </p:txBody>
      </p:sp>
      <p:sp>
        <p:nvSpPr>
          <p:cNvPr id="4" name="Rounded Rectangle 3"/>
          <p:cNvSpPr/>
          <p:nvPr/>
        </p:nvSpPr>
        <p:spPr>
          <a:xfrm>
            <a:off x="2819400" y="152400"/>
            <a:ext cx="34290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FF00"/>
                </a:solidFill>
              </a:rPr>
              <a:t>Brief History</a:t>
            </a:r>
            <a:endParaRPr lang="en-US" sz="4800" dirty="0">
              <a:solidFill>
                <a:srgbClr val="FFFF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0" y="1295400"/>
            <a:ext cx="2590800" cy="457200"/>
          </a:xfrm>
          <a:solidFill>
            <a:srgbClr val="FFC000"/>
          </a:solidFill>
        </p:spPr>
        <p:txBody>
          <a:bodyPr>
            <a:normAutofit fontScale="92500" lnSpcReduction="20000"/>
          </a:bodyPr>
          <a:lstStyle/>
          <a:p>
            <a:pPr algn="ctr">
              <a:buNone/>
            </a:pPr>
            <a:r>
              <a:rPr lang="en-US" b="1" dirty="0" smtClean="0"/>
              <a:t>Ankle Hold</a:t>
            </a:r>
            <a:endParaRPr lang="en-US" dirty="0" smtClean="0"/>
          </a:p>
          <a:p>
            <a:pPr algn="ctr">
              <a:buNone/>
            </a:pPr>
            <a:endParaRPr lang="en-US" dirty="0"/>
          </a:p>
        </p:txBody>
      </p:sp>
      <p:sp>
        <p:nvSpPr>
          <p:cNvPr id="4" name="Rounded Rectangle 3"/>
          <p:cNvSpPr/>
          <p:nvPr/>
        </p:nvSpPr>
        <p:spPr>
          <a:xfrm>
            <a:off x="2209800" y="152400"/>
            <a:ext cx="472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Basic Skills</a:t>
            </a:r>
            <a:endParaRPr lang="en-US" sz="3600" dirty="0">
              <a:solidFill>
                <a:srgbClr val="FFFF00"/>
              </a:solidFill>
            </a:endParaRPr>
          </a:p>
        </p:txBody>
      </p:sp>
      <p:pic>
        <p:nvPicPr>
          <p:cNvPr id="5" name="Picture 4" descr="womens-kabaddi-team.jpg"/>
          <p:cNvPicPr>
            <a:picLocks noChangeAspect="1"/>
          </p:cNvPicPr>
          <p:nvPr/>
        </p:nvPicPr>
        <p:blipFill>
          <a:blip r:embed="rId2" cstate="print"/>
          <a:stretch>
            <a:fillRect/>
          </a:stretch>
        </p:blipFill>
        <p:spPr>
          <a:xfrm>
            <a:off x="990600" y="1752600"/>
            <a:ext cx="7278574" cy="5105400"/>
          </a:xfrm>
          <a:prstGeom prst="rect">
            <a:avLst/>
          </a:prstGeom>
          <a:ln>
            <a:solidFill>
              <a:srgbClr val="FF0000"/>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0" y="1143000"/>
            <a:ext cx="2057400" cy="609599"/>
          </a:xfrm>
          <a:solidFill>
            <a:srgbClr val="FFC000"/>
          </a:solidFill>
        </p:spPr>
        <p:txBody>
          <a:bodyPr/>
          <a:lstStyle/>
          <a:p>
            <a:pPr>
              <a:buNone/>
            </a:pPr>
            <a:r>
              <a:rPr lang="en-US" b="1" i="1" dirty="0" smtClean="0"/>
              <a:t>Thigh Hold</a:t>
            </a:r>
            <a:endParaRPr lang="en-US" dirty="0" smtClean="0"/>
          </a:p>
          <a:p>
            <a:pPr>
              <a:buNone/>
            </a:pPr>
            <a:endParaRPr lang="en-US" dirty="0"/>
          </a:p>
        </p:txBody>
      </p:sp>
      <p:sp>
        <p:nvSpPr>
          <p:cNvPr id="4" name="Rounded Rectangle 3"/>
          <p:cNvSpPr/>
          <p:nvPr/>
        </p:nvSpPr>
        <p:spPr>
          <a:xfrm>
            <a:off x="2209800" y="152400"/>
            <a:ext cx="472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Basic Skills</a:t>
            </a:r>
            <a:endParaRPr lang="en-US" sz="3600" dirty="0">
              <a:solidFill>
                <a:srgbClr val="FFFF00"/>
              </a:solidFill>
            </a:endParaRPr>
          </a:p>
        </p:txBody>
      </p:sp>
      <p:pic>
        <p:nvPicPr>
          <p:cNvPr id="5" name="Picture 4" descr="Action1.jpg"/>
          <p:cNvPicPr>
            <a:picLocks noChangeAspect="1"/>
          </p:cNvPicPr>
          <p:nvPr/>
        </p:nvPicPr>
        <p:blipFill>
          <a:blip r:embed="rId2" cstate="print"/>
          <a:stretch>
            <a:fillRect/>
          </a:stretch>
        </p:blipFill>
        <p:spPr>
          <a:xfrm>
            <a:off x="685800" y="1676400"/>
            <a:ext cx="7696200" cy="5181600"/>
          </a:xfrm>
          <a:prstGeom prst="rect">
            <a:avLst/>
          </a:prstGeom>
          <a:ln>
            <a:solidFill>
              <a:srgbClr val="FF0000"/>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0" y="1143000"/>
            <a:ext cx="2057400" cy="609599"/>
          </a:xfrm>
          <a:solidFill>
            <a:srgbClr val="FFC000"/>
          </a:solidFill>
        </p:spPr>
        <p:txBody>
          <a:bodyPr>
            <a:normAutofit/>
          </a:bodyPr>
          <a:lstStyle/>
          <a:p>
            <a:pPr>
              <a:buNone/>
            </a:pPr>
            <a:r>
              <a:rPr lang="en-US" b="1" dirty="0" smtClean="0"/>
              <a:t>Knee Hold</a:t>
            </a:r>
            <a:endParaRPr lang="en-US" dirty="0" smtClean="0"/>
          </a:p>
          <a:p>
            <a:pPr>
              <a:buNone/>
            </a:pPr>
            <a:endParaRPr lang="en-US" dirty="0"/>
          </a:p>
        </p:txBody>
      </p:sp>
      <p:sp>
        <p:nvSpPr>
          <p:cNvPr id="4" name="Rounded Rectangle 3"/>
          <p:cNvSpPr/>
          <p:nvPr/>
        </p:nvSpPr>
        <p:spPr>
          <a:xfrm>
            <a:off x="2209800" y="152400"/>
            <a:ext cx="472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Basic Skills</a:t>
            </a:r>
            <a:endParaRPr lang="en-US" sz="3600" dirty="0">
              <a:solidFill>
                <a:srgbClr val="FFFF00"/>
              </a:solidFill>
            </a:endParaRPr>
          </a:p>
        </p:txBody>
      </p:sp>
      <p:pic>
        <p:nvPicPr>
          <p:cNvPr id="1026" name="Picture 2"/>
          <p:cNvPicPr>
            <a:picLocks noChangeAspect="1" noChangeArrowheads="1"/>
          </p:cNvPicPr>
          <p:nvPr/>
        </p:nvPicPr>
        <p:blipFill>
          <a:blip r:embed="rId2" cstate="print"/>
          <a:srcRect/>
          <a:stretch>
            <a:fillRect/>
          </a:stretch>
        </p:blipFill>
        <p:spPr bwMode="auto">
          <a:xfrm>
            <a:off x="914400" y="1744980"/>
            <a:ext cx="7304314" cy="5113020"/>
          </a:xfrm>
          <a:prstGeom prst="rect">
            <a:avLst/>
          </a:prstGeom>
          <a:noFill/>
          <a:ln w="9525">
            <a:solidFill>
              <a:srgbClr val="FF0000"/>
            </a:solid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0" y="1143000"/>
            <a:ext cx="3276600" cy="609599"/>
          </a:xfrm>
          <a:solidFill>
            <a:srgbClr val="FFC000"/>
          </a:solidFill>
        </p:spPr>
        <p:txBody>
          <a:bodyPr>
            <a:normAutofit fontScale="85000" lnSpcReduction="10000"/>
          </a:bodyPr>
          <a:lstStyle/>
          <a:p>
            <a:pPr algn="ctr">
              <a:buNone/>
            </a:pPr>
            <a:r>
              <a:rPr lang="en-US" b="1" dirty="0" smtClean="0"/>
              <a:t>Waist or Trunk Hold</a:t>
            </a:r>
            <a:endParaRPr lang="en-US" dirty="0" smtClean="0"/>
          </a:p>
          <a:p>
            <a:pPr>
              <a:buNone/>
            </a:pPr>
            <a:endParaRPr lang="en-US" dirty="0"/>
          </a:p>
        </p:txBody>
      </p:sp>
      <p:sp>
        <p:nvSpPr>
          <p:cNvPr id="4" name="Rounded Rectangle 3"/>
          <p:cNvSpPr/>
          <p:nvPr/>
        </p:nvSpPr>
        <p:spPr>
          <a:xfrm>
            <a:off x="2209800" y="152400"/>
            <a:ext cx="472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Basic Skills</a:t>
            </a:r>
            <a:endParaRPr lang="en-US" sz="3600" dirty="0">
              <a:solidFill>
                <a:srgbClr val="FFFF00"/>
              </a:solidFill>
            </a:endParaRPr>
          </a:p>
        </p:txBody>
      </p:sp>
      <p:pic>
        <p:nvPicPr>
          <p:cNvPr id="1026" name="Picture 2"/>
          <p:cNvPicPr>
            <a:picLocks noChangeAspect="1" noChangeArrowheads="1"/>
          </p:cNvPicPr>
          <p:nvPr/>
        </p:nvPicPr>
        <p:blipFill>
          <a:blip r:embed="rId2" cstate="print"/>
          <a:stretch>
            <a:fillRect/>
          </a:stretch>
        </p:blipFill>
        <p:spPr bwMode="auto">
          <a:xfrm>
            <a:off x="914399" y="1752600"/>
            <a:ext cx="7475493" cy="5105400"/>
          </a:xfrm>
          <a:prstGeom prst="rect">
            <a:avLst/>
          </a:prstGeom>
          <a:noFill/>
          <a:ln w="9525">
            <a:solidFill>
              <a:srgbClr val="FF0000"/>
            </a:solid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0" y="1143000"/>
            <a:ext cx="2438400" cy="609599"/>
          </a:xfrm>
          <a:solidFill>
            <a:srgbClr val="FFC000"/>
          </a:solidFill>
        </p:spPr>
        <p:txBody>
          <a:bodyPr>
            <a:normAutofit/>
          </a:bodyPr>
          <a:lstStyle/>
          <a:p>
            <a:pPr algn="ctr">
              <a:buNone/>
            </a:pPr>
            <a:r>
              <a:rPr lang="en-US" b="1" i="1" dirty="0" smtClean="0"/>
              <a:t>Blocking</a:t>
            </a:r>
            <a:endParaRPr lang="en-US" dirty="0" smtClean="0"/>
          </a:p>
          <a:p>
            <a:pPr>
              <a:buNone/>
            </a:pPr>
            <a:endParaRPr lang="en-US" dirty="0"/>
          </a:p>
        </p:txBody>
      </p:sp>
      <p:sp>
        <p:nvSpPr>
          <p:cNvPr id="4" name="Rounded Rectangle 3"/>
          <p:cNvSpPr/>
          <p:nvPr/>
        </p:nvSpPr>
        <p:spPr>
          <a:xfrm>
            <a:off x="2209800" y="152400"/>
            <a:ext cx="472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Basic Skills</a:t>
            </a:r>
            <a:endParaRPr lang="en-US" sz="3600" dirty="0">
              <a:solidFill>
                <a:srgbClr val="FFFF00"/>
              </a:solidFill>
            </a:endParaRPr>
          </a:p>
        </p:txBody>
      </p:sp>
      <p:pic>
        <p:nvPicPr>
          <p:cNvPr id="2050" name="Picture 2"/>
          <p:cNvPicPr>
            <a:picLocks noChangeAspect="1" noChangeArrowheads="1"/>
          </p:cNvPicPr>
          <p:nvPr/>
        </p:nvPicPr>
        <p:blipFill>
          <a:blip r:embed="rId2" cstate="print"/>
          <a:srcRect/>
          <a:stretch>
            <a:fillRect/>
          </a:stretch>
        </p:blipFill>
        <p:spPr bwMode="auto">
          <a:xfrm>
            <a:off x="1143000" y="1778698"/>
            <a:ext cx="6934200" cy="5079302"/>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1143000"/>
            <a:ext cx="2743200" cy="609599"/>
          </a:xfrm>
          <a:solidFill>
            <a:srgbClr val="FFC000"/>
          </a:solidFill>
        </p:spPr>
        <p:txBody>
          <a:bodyPr>
            <a:normAutofit/>
          </a:bodyPr>
          <a:lstStyle/>
          <a:p>
            <a:pPr algn="ctr">
              <a:buNone/>
            </a:pPr>
            <a:r>
              <a:rPr lang="en-US" b="1" dirty="0" smtClean="0"/>
              <a:t>Toe touch</a:t>
            </a:r>
            <a:endParaRPr lang="en-US" dirty="0" smtClean="0"/>
          </a:p>
          <a:p>
            <a:pPr>
              <a:buNone/>
            </a:pPr>
            <a:endParaRPr lang="en-US" dirty="0"/>
          </a:p>
        </p:txBody>
      </p:sp>
      <p:sp>
        <p:nvSpPr>
          <p:cNvPr id="4" name="Rounded Rectangle 3"/>
          <p:cNvSpPr/>
          <p:nvPr/>
        </p:nvSpPr>
        <p:spPr>
          <a:xfrm>
            <a:off x="2209800" y="152400"/>
            <a:ext cx="472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Basic Skills</a:t>
            </a:r>
            <a:endParaRPr lang="en-US" sz="3600" dirty="0">
              <a:solidFill>
                <a:srgbClr val="FFFF00"/>
              </a:solidFill>
            </a:endParaRPr>
          </a:p>
        </p:txBody>
      </p:sp>
      <p:pic>
        <p:nvPicPr>
          <p:cNvPr id="1026" name="Picture 2"/>
          <p:cNvPicPr>
            <a:picLocks noChangeAspect="1" noChangeArrowheads="1"/>
          </p:cNvPicPr>
          <p:nvPr/>
        </p:nvPicPr>
        <p:blipFill>
          <a:blip r:embed="rId2" cstate="print"/>
          <a:stretch>
            <a:fillRect/>
          </a:stretch>
        </p:blipFill>
        <p:spPr bwMode="auto">
          <a:xfrm>
            <a:off x="488874" y="1752600"/>
            <a:ext cx="8174146" cy="5105400"/>
          </a:xfrm>
          <a:prstGeom prst="rect">
            <a:avLst/>
          </a:prstGeom>
          <a:noFill/>
          <a:ln w="9525">
            <a:solidFill>
              <a:srgbClr val="FF0000"/>
            </a:solid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1143000"/>
            <a:ext cx="2743200" cy="609599"/>
          </a:xfrm>
          <a:solidFill>
            <a:srgbClr val="FFC000"/>
          </a:solidFill>
        </p:spPr>
        <p:txBody>
          <a:bodyPr>
            <a:normAutofit fontScale="85000" lnSpcReduction="10000"/>
          </a:bodyPr>
          <a:lstStyle/>
          <a:p>
            <a:pPr>
              <a:buNone/>
            </a:pPr>
            <a:r>
              <a:rPr lang="en-US" b="1" dirty="0" smtClean="0"/>
              <a:t>Sudden leg thrust</a:t>
            </a:r>
            <a:endParaRPr lang="en-US" dirty="0" smtClean="0"/>
          </a:p>
          <a:p>
            <a:pPr>
              <a:buNone/>
            </a:pPr>
            <a:endParaRPr lang="en-US" dirty="0"/>
          </a:p>
        </p:txBody>
      </p:sp>
      <p:sp>
        <p:nvSpPr>
          <p:cNvPr id="4" name="Rounded Rectangle 3"/>
          <p:cNvSpPr/>
          <p:nvPr/>
        </p:nvSpPr>
        <p:spPr>
          <a:xfrm>
            <a:off x="2209800" y="152400"/>
            <a:ext cx="472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Basic Skills</a:t>
            </a:r>
            <a:endParaRPr lang="en-US" sz="3600" dirty="0">
              <a:solidFill>
                <a:srgbClr val="FFFF00"/>
              </a:solidFill>
            </a:endParaRPr>
          </a:p>
        </p:txBody>
      </p:sp>
      <p:pic>
        <p:nvPicPr>
          <p:cNvPr id="3074" name="Picture 2"/>
          <p:cNvPicPr>
            <a:picLocks noChangeAspect="1" noChangeArrowheads="1"/>
          </p:cNvPicPr>
          <p:nvPr/>
        </p:nvPicPr>
        <p:blipFill>
          <a:blip r:embed="rId2" cstate="print"/>
          <a:srcRect/>
          <a:stretch>
            <a:fillRect/>
          </a:stretch>
        </p:blipFill>
        <p:spPr bwMode="auto">
          <a:xfrm>
            <a:off x="381000" y="1752600"/>
            <a:ext cx="8418479" cy="5105400"/>
          </a:xfrm>
          <a:prstGeom prst="rect">
            <a:avLst/>
          </a:prstGeom>
          <a:noFill/>
          <a:ln w="9525">
            <a:solidFill>
              <a:srgbClr val="FF0000"/>
            </a:solid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143000"/>
            <a:ext cx="6629400" cy="609599"/>
          </a:xfrm>
          <a:solidFill>
            <a:srgbClr val="FFC000"/>
          </a:solidFill>
        </p:spPr>
        <p:txBody>
          <a:bodyPr>
            <a:normAutofit fontScale="85000" lnSpcReduction="10000"/>
          </a:bodyPr>
          <a:lstStyle/>
          <a:p>
            <a:pPr algn="ctr">
              <a:buNone/>
            </a:pPr>
            <a:r>
              <a:rPr lang="en-US" b="1" dirty="0" smtClean="0"/>
              <a:t>Kicking - </a:t>
            </a:r>
            <a:r>
              <a:rPr lang="en-US" i="1" dirty="0" smtClean="0"/>
              <a:t>Back kick, Side kick &amp; Curve / roll kick</a:t>
            </a:r>
            <a:endParaRPr lang="en-US" dirty="0" smtClean="0"/>
          </a:p>
          <a:p>
            <a:pPr>
              <a:buNone/>
            </a:pPr>
            <a:endParaRPr lang="en-US" dirty="0"/>
          </a:p>
        </p:txBody>
      </p:sp>
      <p:sp>
        <p:nvSpPr>
          <p:cNvPr id="4" name="Rounded Rectangle 3"/>
          <p:cNvSpPr/>
          <p:nvPr/>
        </p:nvSpPr>
        <p:spPr>
          <a:xfrm>
            <a:off x="2209800" y="152400"/>
            <a:ext cx="472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Basic Skills</a:t>
            </a:r>
            <a:endParaRPr lang="en-US" sz="3600" dirty="0">
              <a:solidFill>
                <a:srgbClr val="FFFF00"/>
              </a:solidFill>
            </a:endParaRPr>
          </a:p>
        </p:txBody>
      </p:sp>
      <p:pic>
        <p:nvPicPr>
          <p:cNvPr id="4098" name="Picture 2"/>
          <p:cNvPicPr>
            <a:picLocks noChangeAspect="1" noChangeArrowheads="1"/>
          </p:cNvPicPr>
          <p:nvPr/>
        </p:nvPicPr>
        <p:blipFill>
          <a:blip r:embed="rId2" cstate="print"/>
          <a:srcRect/>
          <a:stretch>
            <a:fillRect/>
          </a:stretch>
        </p:blipFill>
        <p:spPr bwMode="auto">
          <a:xfrm>
            <a:off x="914400" y="1752600"/>
            <a:ext cx="7414689" cy="5105400"/>
          </a:xfrm>
          <a:prstGeom prst="rect">
            <a:avLst/>
          </a:prstGeom>
          <a:noFill/>
          <a:ln w="9525">
            <a:solidFill>
              <a:srgbClr val="FF0000"/>
            </a:solid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sc\Desktop\Kabaddi\10603390_276522385877929_8432101536956254197_n-1412673820.png"/>
          <p:cNvPicPr>
            <a:picLocks noGrp="1" noChangeAspect="1" noChangeArrowheads="1"/>
          </p:cNvPicPr>
          <p:nvPr>
            <p:ph idx="1"/>
          </p:nvPr>
        </p:nvPicPr>
        <p:blipFill>
          <a:blip r:embed="rId2" cstate="print"/>
          <a:srcRect/>
          <a:stretch>
            <a:fillRect/>
          </a:stretch>
        </p:blipFill>
        <p:spPr bwMode="auto">
          <a:xfrm>
            <a:off x="762000" y="1300162"/>
            <a:ext cx="3581400" cy="5143501"/>
          </a:xfrm>
          <a:prstGeom prst="rect">
            <a:avLst/>
          </a:prstGeom>
          <a:noFill/>
        </p:spPr>
      </p:pic>
      <p:sp>
        <p:nvSpPr>
          <p:cNvPr id="5" name="Rounded Rectangle 4"/>
          <p:cNvSpPr/>
          <p:nvPr/>
        </p:nvSpPr>
        <p:spPr>
          <a:xfrm>
            <a:off x="914400" y="152400"/>
            <a:ext cx="7162800" cy="990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C00000"/>
                </a:solidFill>
              </a:rPr>
              <a:t>Identify the Players</a:t>
            </a:r>
            <a:endParaRPr lang="en-US" sz="3600" b="1" dirty="0">
              <a:solidFill>
                <a:srgbClr val="C00000"/>
              </a:solidFill>
            </a:endParaRPr>
          </a:p>
        </p:txBody>
      </p:sp>
      <p:pic>
        <p:nvPicPr>
          <p:cNvPr id="5123" name="Picture 3" descr="C:\Users\hsc\Desktop\Kabaddi\navneet-gautam--1412674193.png"/>
          <p:cNvPicPr>
            <a:picLocks noChangeAspect="1" noChangeArrowheads="1"/>
          </p:cNvPicPr>
          <p:nvPr/>
        </p:nvPicPr>
        <p:blipFill>
          <a:blip r:embed="rId3" cstate="print"/>
          <a:srcRect/>
          <a:stretch>
            <a:fillRect/>
          </a:stretch>
        </p:blipFill>
        <p:spPr bwMode="auto">
          <a:xfrm>
            <a:off x="4191000" y="1295400"/>
            <a:ext cx="4953000" cy="51054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14400" y="152400"/>
            <a:ext cx="7162800" cy="990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C00000"/>
                </a:solidFill>
              </a:rPr>
              <a:t>Identify the Players</a:t>
            </a:r>
            <a:endParaRPr lang="en-US" sz="3600" b="1" dirty="0">
              <a:solidFill>
                <a:srgbClr val="C00000"/>
              </a:solidFill>
            </a:endParaRPr>
          </a:p>
        </p:txBody>
      </p:sp>
      <p:pic>
        <p:nvPicPr>
          <p:cNvPr id="6146" name="Picture 2" descr="C:\Users\hsc\Desktop\Kabaddi\10616377_674754439272616_2583242291635167791_n-1412674270.jpg"/>
          <p:cNvPicPr>
            <a:picLocks noGrp="1" noChangeAspect="1" noChangeArrowheads="1"/>
          </p:cNvPicPr>
          <p:nvPr>
            <p:ph idx="1"/>
          </p:nvPr>
        </p:nvPicPr>
        <p:blipFill>
          <a:blip r:embed="rId2" cstate="print"/>
          <a:srcRect/>
          <a:stretch>
            <a:fillRect/>
          </a:stretch>
        </p:blipFill>
        <p:spPr bwMode="auto">
          <a:xfrm>
            <a:off x="0" y="1752600"/>
            <a:ext cx="4800600" cy="4038600"/>
          </a:xfrm>
          <a:prstGeom prst="rect">
            <a:avLst/>
          </a:prstGeom>
          <a:noFill/>
        </p:spPr>
      </p:pic>
      <p:pic>
        <p:nvPicPr>
          <p:cNvPr id="6147" name="Picture 3" descr="C:\Users\hsc\Desktop\Kabaddi\504x373xajay-thakur1-1412673596.jpg.pagespeed.ic.qz7NeR5uOSPn-7NVg7_a.jpg"/>
          <p:cNvPicPr>
            <a:picLocks noChangeAspect="1" noChangeArrowheads="1"/>
          </p:cNvPicPr>
          <p:nvPr/>
        </p:nvPicPr>
        <p:blipFill>
          <a:blip r:embed="rId3" cstate="print"/>
          <a:srcRect/>
          <a:stretch>
            <a:fillRect/>
          </a:stretch>
        </p:blipFill>
        <p:spPr bwMode="auto">
          <a:xfrm>
            <a:off x="4800600" y="1752599"/>
            <a:ext cx="4343400" cy="40386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ew Picture.png"/>
          <p:cNvPicPr>
            <a:picLocks noGrp="1" noChangeAspect="1"/>
          </p:cNvPicPr>
          <p:nvPr>
            <p:ph idx="1"/>
          </p:nvPr>
        </p:nvPicPr>
        <p:blipFill>
          <a:blip r:embed="rId2" cstate="print"/>
          <a:stretch>
            <a:fillRect/>
          </a:stretch>
        </p:blipFill>
        <p:spPr>
          <a:xfrm rot="16200000">
            <a:off x="1666402" y="-904402"/>
            <a:ext cx="5841474" cy="8717078"/>
          </a:xfrm>
          <a:solidFill>
            <a:srgbClr val="FFFFCC"/>
          </a:solid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14400" y="152400"/>
            <a:ext cx="7162800" cy="990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C00000"/>
                </a:solidFill>
              </a:rPr>
              <a:t>Identify the Players</a:t>
            </a:r>
            <a:endParaRPr lang="en-US" sz="3600" b="1" dirty="0">
              <a:solidFill>
                <a:srgbClr val="C00000"/>
              </a:solidFill>
            </a:endParaRPr>
          </a:p>
        </p:txBody>
      </p:sp>
      <p:pic>
        <p:nvPicPr>
          <p:cNvPr id="7170" name="Picture 2" descr="C:\Users\hsc\Desktop\Kabaddi\manjit-chillar-1412673757.jpg"/>
          <p:cNvPicPr>
            <a:picLocks noGrp="1" noChangeAspect="1" noChangeArrowheads="1"/>
          </p:cNvPicPr>
          <p:nvPr>
            <p:ph idx="1"/>
          </p:nvPr>
        </p:nvPicPr>
        <p:blipFill>
          <a:blip r:embed="rId2" cstate="print"/>
          <a:srcRect/>
          <a:stretch>
            <a:fillRect/>
          </a:stretch>
        </p:blipFill>
        <p:spPr bwMode="auto">
          <a:xfrm>
            <a:off x="0" y="1752600"/>
            <a:ext cx="4800600" cy="4038600"/>
          </a:xfrm>
          <a:prstGeom prst="rect">
            <a:avLst/>
          </a:prstGeom>
          <a:noFill/>
        </p:spPr>
      </p:pic>
      <p:pic>
        <p:nvPicPr>
          <p:cNvPr id="7171" name="Picture 3" descr="C:\Users\hsc\Desktop\Kabaddi\1_100314032250.jpg"/>
          <p:cNvPicPr>
            <a:picLocks noChangeAspect="1" noChangeArrowheads="1"/>
          </p:cNvPicPr>
          <p:nvPr/>
        </p:nvPicPr>
        <p:blipFill>
          <a:blip r:embed="rId3" cstate="print"/>
          <a:srcRect/>
          <a:stretch>
            <a:fillRect/>
          </a:stretch>
        </p:blipFill>
        <p:spPr bwMode="auto">
          <a:xfrm>
            <a:off x="3886200" y="1752600"/>
            <a:ext cx="5257800" cy="40386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ens-kabaddi-team-1410556618.jpg"/>
          <p:cNvPicPr>
            <a:picLocks noGrp="1" noChangeAspect="1"/>
          </p:cNvPicPr>
          <p:nvPr>
            <p:ph idx="1"/>
          </p:nvPr>
        </p:nvPicPr>
        <p:blipFill>
          <a:blip r:embed="rId2" cstate="print"/>
          <a:stretch>
            <a:fillRect/>
          </a:stretch>
        </p:blipFill>
        <p:spPr>
          <a:xfrm>
            <a:off x="0" y="1"/>
            <a:ext cx="5092038" cy="3581400"/>
          </a:xfrm>
        </p:spPr>
      </p:pic>
      <p:pic>
        <p:nvPicPr>
          <p:cNvPr id="8194" name="Picture 2" descr="C:\Users\hsc\Desktop\Kabaddi\kabaddi_650_100314083620.jpg"/>
          <p:cNvPicPr>
            <a:picLocks noChangeAspect="1" noChangeArrowheads="1"/>
          </p:cNvPicPr>
          <p:nvPr/>
        </p:nvPicPr>
        <p:blipFill>
          <a:blip r:embed="rId3" cstate="print"/>
          <a:srcRect/>
          <a:stretch>
            <a:fillRect/>
          </a:stretch>
        </p:blipFill>
        <p:spPr bwMode="auto">
          <a:xfrm>
            <a:off x="4953000" y="3581400"/>
            <a:ext cx="4191000" cy="3276600"/>
          </a:xfrm>
          <a:prstGeom prst="rect">
            <a:avLst/>
          </a:prstGeom>
          <a:noFill/>
        </p:spPr>
      </p:pic>
      <p:pic>
        <p:nvPicPr>
          <p:cNvPr id="8195" name="Picture 3" descr="C:\Users\hsc\Desktop\Kabaddi\article-2780210-21ECACCD00000578-514_634x431.jpg"/>
          <p:cNvPicPr>
            <a:picLocks noChangeAspect="1" noChangeArrowheads="1"/>
          </p:cNvPicPr>
          <p:nvPr/>
        </p:nvPicPr>
        <p:blipFill>
          <a:blip r:embed="rId4" cstate="print"/>
          <a:srcRect/>
          <a:stretch>
            <a:fillRect/>
          </a:stretch>
        </p:blipFill>
        <p:spPr bwMode="auto">
          <a:xfrm>
            <a:off x="1" y="3537961"/>
            <a:ext cx="4953000" cy="3320039"/>
          </a:xfrm>
          <a:prstGeom prst="rect">
            <a:avLst/>
          </a:prstGeom>
          <a:noFill/>
        </p:spPr>
      </p:pic>
      <p:pic>
        <p:nvPicPr>
          <p:cNvPr id="8196" name="Picture 4" descr="C:\Users\hsc\Desktop\Kabaddi\CHINA_ASIAN_GAMES__2106061g.jpg"/>
          <p:cNvPicPr>
            <a:picLocks noChangeAspect="1" noChangeArrowheads="1"/>
          </p:cNvPicPr>
          <p:nvPr/>
        </p:nvPicPr>
        <p:blipFill>
          <a:blip r:embed="rId5" cstate="print"/>
          <a:srcRect/>
          <a:stretch>
            <a:fillRect/>
          </a:stretch>
        </p:blipFill>
        <p:spPr bwMode="auto">
          <a:xfrm>
            <a:off x="5000625" y="0"/>
            <a:ext cx="4143375" cy="3581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305800" cy="5181600"/>
          </a:xfrm>
          <a:solidFill>
            <a:schemeClr val="accent5">
              <a:lumMod val="20000"/>
              <a:lumOff val="80000"/>
            </a:schemeClr>
          </a:solidFill>
          <a:ln>
            <a:solidFill>
              <a:schemeClr val="tx1"/>
            </a:solidFill>
            <a:prstDash val="dash"/>
          </a:ln>
        </p:spPr>
        <p:txBody>
          <a:bodyPr>
            <a:normAutofit/>
          </a:bodyPr>
          <a:lstStyle/>
          <a:p>
            <a:pPr algn="ctr">
              <a:buNone/>
            </a:pPr>
            <a:r>
              <a:rPr lang="en-US" sz="2000" b="1" dirty="0" smtClean="0"/>
              <a:t>13 x 10 Meters for Men and Junior Boys</a:t>
            </a:r>
          </a:p>
          <a:p>
            <a:pPr algn="ctr">
              <a:buNone/>
            </a:pPr>
            <a:endParaRPr lang="en-US" sz="2000" dirty="0"/>
          </a:p>
        </p:txBody>
      </p:sp>
      <p:sp>
        <p:nvSpPr>
          <p:cNvPr id="4" name="Rounded Rectangle 3"/>
          <p:cNvSpPr/>
          <p:nvPr/>
        </p:nvSpPr>
        <p:spPr>
          <a:xfrm>
            <a:off x="2819400" y="152400"/>
            <a:ext cx="34290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FF00"/>
                </a:solidFill>
              </a:rPr>
              <a:t>Play Ground</a:t>
            </a:r>
            <a:endParaRPr lang="en-US" sz="4800" dirty="0">
              <a:solidFill>
                <a:srgbClr val="FFFF00"/>
              </a:solidFill>
            </a:endParaRPr>
          </a:p>
        </p:txBody>
      </p:sp>
      <p:sp>
        <p:nvSpPr>
          <p:cNvPr id="5" name="Rectangle 4"/>
          <p:cNvSpPr/>
          <p:nvPr/>
        </p:nvSpPr>
        <p:spPr>
          <a:xfrm>
            <a:off x="1676400" y="2133600"/>
            <a:ext cx="6324600" cy="3733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5" idx="0"/>
            <a:endCxn id="5" idx="2"/>
          </p:cNvCxnSpPr>
          <p:nvPr/>
        </p:nvCxnSpPr>
        <p:spPr>
          <a:xfrm rot="16200000" flipH="1">
            <a:off x="2971800" y="4000500"/>
            <a:ext cx="3733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1524000" y="4038600"/>
            <a:ext cx="28956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990600" y="4038600"/>
            <a:ext cx="28956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5181600" y="4038600"/>
            <a:ext cx="28956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5715000" y="4038600"/>
            <a:ext cx="28956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1676400" y="2590800"/>
            <a:ext cx="63246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1676400" y="5486400"/>
            <a:ext cx="63246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8305800" y="2590800"/>
            <a:ext cx="3048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066800" y="2590800"/>
            <a:ext cx="3048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1066800" y="29718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066800" y="33528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066800" y="37338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066800" y="41148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066800" y="44958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066800" y="48006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066800" y="51054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305800" y="28956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305800" y="32766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305800" y="36576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8305800" y="39624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305800" y="43434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8305800" y="47244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8305800" y="51054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124200" y="3429000"/>
            <a:ext cx="1524000" cy="369332"/>
          </a:xfrm>
          <a:prstGeom prst="rect">
            <a:avLst/>
          </a:prstGeom>
          <a:noFill/>
        </p:spPr>
        <p:txBody>
          <a:bodyPr wrap="square" rtlCol="0">
            <a:spAutoFit/>
          </a:bodyPr>
          <a:lstStyle/>
          <a:p>
            <a:r>
              <a:rPr lang="en-US" b="1" dirty="0" smtClean="0"/>
              <a:t>3.75 Meters</a:t>
            </a:r>
            <a:endParaRPr lang="en-US" b="1" dirty="0"/>
          </a:p>
        </p:txBody>
      </p:sp>
      <p:sp>
        <p:nvSpPr>
          <p:cNvPr id="76" name="TextBox 75"/>
          <p:cNvSpPr txBox="1"/>
          <p:nvPr/>
        </p:nvSpPr>
        <p:spPr>
          <a:xfrm>
            <a:off x="2438400" y="3429000"/>
            <a:ext cx="533400" cy="646331"/>
          </a:xfrm>
          <a:prstGeom prst="rect">
            <a:avLst/>
          </a:prstGeom>
          <a:noFill/>
        </p:spPr>
        <p:txBody>
          <a:bodyPr wrap="square" rtlCol="0">
            <a:spAutoFit/>
          </a:bodyPr>
          <a:lstStyle/>
          <a:p>
            <a:pPr algn="ctr"/>
            <a:r>
              <a:rPr lang="en-US" b="1" dirty="0" smtClean="0"/>
              <a:t>1 M</a:t>
            </a:r>
            <a:endParaRPr lang="en-US" b="1" dirty="0"/>
          </a:p>
        </p:txBody>
      </p:sp>
      <p:sp>
        <p:nvSpPr>
          <p:cNvPr id="77" name="TextBox 76"/>
          <p:cNvSpPr txBox="1"/>
          <p:nvPr/>
        </p:nvSpPr>
        <p:spPr>
          <a:xfrm>
            <a:off x="1676400" y="3429000"/>
            <a:ext cx="762000" cy="646331"/>
          </a:xfrm>
          <a:prstGeom prst="rect">
            <a:avLst/>
          </a:prstGeom>
          <a:noFill/>
        </p:spPr>
        <p:txBody>
          <a:bodyPr wrap="square" rtlCol="0">
            <a:spAutoFit/>
          </a:bodyPr>
          <a:lstStyle/>
          <a:p>
            <a:pPr algn="ctr"/>
            <a:r>
              <a:rPr lang="en-US" b="1" dirty="0" smtClean="0"/>
              <a:t>1.75 M</a:t>
            </a:r>
            <a:endParaRPr lang="en-US" b="1" dirty="0"/>
          </a:p>
        </p:txBody>
      </p:sp>
      <p:sp>
        <p:nvSpPr>
          <p:cNvPr id="78" name="TextBox 77"/>
          <p:cNvSpPr txBox="1"/>
          <p:nvPr/>
        </p:nvSpPr>
        <p:spPr>
          <a:xfrm>
            <a:off x="2057400" y="2133600"/>
            <a:ext cx="2743200" cy="369332"/>
          </a:xfrm>
          <a:prstGeom prst="rect">
            <a:avLst/>
          </a:prstGeom>
          <a:noFill/>
        </p:spPr>
        <p:txBody>
          <a:bodyPr wrap="square" rtlCol="0">
            <a:spAutoFit/>
          </a:bodyPr>
          <a:lstStyle/>
          <a:p>
            <a:pPr algn="ctr"/>
            <a:r>
              <a:rPr lang="en-US" b="1" dirty="0" smtClean="0"/>
              <a:t>1 Meter LOBBY</a:t>
            </a:r>
            <a:endParaRPr lang="en-US" b="1" dirty="0"/>
          </a:p>
        </p:txBody>
      </p:sp>
      <p:sp>
        <p:nvSpPr>
          <p:cNvPr id="79" name="TextBox 78"/>
          <p:cNvSpPr txBox="1"/>
          <p:nvPr/>
        </p:nvSpPr>
        <p:spPr>
          <a:xfrm>
            <a:off x="4876800" y="5486400"/>
            <a:ext cx="2743200" cy="369332"/>
          </a:xfrm>
          <a:prstGeom prst="rect">
            <a:avLst/>
          </a:prstGeom>
          <a:noFill/>
        </p:spPr>
        <p:txBody>
          <a:bodyPr wrap="square" rtlCol="0">
            <a:spAutoFit/>
          </a:bodyPr>
          <a:lstStyle/>
          <a:p>
            <a:pPr algn="ctr"/>
            <a:r>
              <a:rPr lang="en-US" b="1" dirty="0" smtClean="0"/>
              <a:t>1 Meter LOBBY</a:t>
            </a:r>
            <a:endParaRPr lang="en-US" b="1" dirty="0"/>
          </a:p>
        </p:txBody>
      </p:sp>
      <p:sp>
        <p:nvSpPr>
          <p:cNvPr id="80" name="TextBox 79"/>
          <p:cNvSpPr txBox="1"/>
          <p:nvPr/>
        </p:nvSpPr>
        <p:spPr>
          <a:xfrm rot="16200000">
            <a:off x="5594866" y="3853934"/>
            <a:ext cx="1524000" cy="369332"/>
          </a:xfrm>
          <a:prstGeom prst="rect">
            <a:avLst/>
          </a:prstGeom>
          <a:noFill/>
        </p:spPr>
        <p:txBody>
          <a:bodyPr wrap="square" rtlCol="0">
            <a:spAutoFit/>
          </a:bodyPr>
          <a:lstStyle/>
          <a:p>
            <a:pPr algn="ctr"/>
            <a:r>
              <a:rPr lang="en-US" b="1" dirty="0" smtClean="0"/>
              <a:t>Baulk Line</a:t>
            </a:r>
            <a:endParaRPr lang="en-US" b="1" dirty="0"/>
          </a:p>
        </p:txBody>
      </p:sp>
      <p:sp>
        <p:nvSpPr>
          <p:cNvPr id="83" name="TextBox 82"/>
          <p:cNvSpPr txBox="1"/>
          <p:nvPr/>
        </p:nvSpPr>
        <p:spPr>
          <a:xfrm rot="16200000">
            <a:off x="6204466" y="3853934"/>
            <a:ext cx="1524000" cy="369332"/>
          </a:xfrm>
          <a:prstGeom prst="rect">
            <a:avLst/>
          </a:prstGeom>
          <a:noFill/>
        </p:spPr>
        <p:txBody>
          <a:bodyPr wrap="square" rtlCol="0">
            <a:spAutoFit/>
          </a:bodyPr>
          <a:lstStyle/>
          <a:p>
            <a:pPr algn="ctr"/>
            <a:r>
              <a:rPr lang="en-US" b="1" dirty="0" smtClean="0"/>
              <a:t>Bonus Line</a:t>
            </a:r>
            <a:endParaRPr lang="en-US" b="1" dirty="0"/>
          </a:p>
        </p:txBody>
      </p:sp>
      <p:sp>
        <p:nvSpPr>
          <p:cNvPr id="84" name="TextBox 83"/>
          <p:cNvSpPr txBox="1"/>
          <p:nvPr/>
        </p:nvSpPr>
        <p:spPr>
          <a:xfrm rot="16200000">
            <a:off x="4299466" y="3777734"/>
            <a:ext cx="1524000" cy="369332"/>
          </a:xfrm>
          <a:prstGeom prst="rect">
            <a:avLst/>
          </a:prstGeom>
          <a:noFill/>
        </p:spPr>
        <p:txBody>
          <a:bodyPr wrap="square" rtlCol="0">
            <a:spAutoFit/>
          </a:bodyPr>
          <a:lstStyle/>
          <a:p>
            <a:pPr algn="ctr"/>
            <a:r>
              <a:rPr lang="en-US" b="1" dirty="0" smtClean="0"/>
              <a:t>Mid Line</a:t>
            </a:r>
            <a:endParaRPr lang="en-US" b="1" dirty="0"/>
          </a:p>
        </p:txBody>
      </p:sp>
      <p:sp>
        <p:nvSpPr>
          <p:cNvPr id="85" name="TextBox 84"/>
          <p:cNvSpPr txBox="1"/>
          <p:nvPr/>
        </p:nvSpPr>
        <p:spPr>
          <a:xfrm rot="16200000">
            <a:off x="7042666" y="3853934"/>
            <a:ext cx="1524000" cy="369332"/>
          </a:xfrm>
          <a:prstGeom prst="rect">
            <a:avLst/>
          </a:prstGeom>
          <a:noFill/>
        </p:spPr>
        <p:txBody>
          <a:bodyPr wrap="square" rtlCol="0">
            <a:spAutoFit/>
          </a:bodyPr>
          <a:lstStyle/>
          <a:p>
            <a:pPr algn="ctr"/>
            <a:r>
              <a:rPr lang="en-US" b="1" dirty="0" smtClean="0"/>
              <a:t>End Line</a:t>
            </a:r>
            <a:endParaRPr lang="en-US" b="1" dirty="0"/>
          </a:p>
        </p:txBody>
      </p:sp>
      <p:sp>
        <p:nvSpPr>
          <p:cNvPr id="86" name="TextBox 85"/>
          <p:cNvSpPr txBox="1"/>
          <p:nvPr/>
        </p:nvSpPr>
        <p:spPr>
          <a:xfrm>
            <a:off x="4114800" y="5867400"/>
            <a:ext cx="1524000" cy="369332"/>
          </a:xfrm>
          <a:prstGeom prst="rect">
            <a:avLst/>
          </a:prstGeom>
          <a:noFill/>
        </p:spPr>
        <p:txBody>
          <a:bodyPr wrap="square" rtlCol="0">
            <a:spAutoFit/>
          </a:bodyPr>
          <a:lstStyle/>
          <a:p>
            <a:pPr algn="ctr"/>
            <a:r>
              <a:rPr lang="en-US" b="1" dirty="0" smtClean="0"/>
              <a:t>Side Line</a:t>
            </a:r>
            <a:endParaRPr lang="en-US" b="1" dirty="0"/>
          </a:p>
        </p:txBody>
      </p:sp>
      <p:sp>
        <p:nvSpPr>
          <p:cNvPr id="87" name="TextBox 86"/>
          <p:cNvSpPr txBox="1"/>
          <p:nvPr/>
        </p:nvSpPr>
        <p:spPr>
          <a:xfrm rot="16200000">
            <a:off x="108466" y="3853934"/>
            <a:ext cx="1524000" cy="369332"/>
          </a:xfrm>
          <a:prstGeom prst="rect">
            <a:avLst/>
          </a:prstGeom>
          <a:noFill/>
        </p:spPr>
        <p:txBody>
          <a:bodyPr wrap="square" rtlCol="0">
            <a:spAutoFit/>
          </a:bodyPr>
          <a:lstStyle/>
          <a:p>
            <a:pPr algn="ctr"/>
            <a:r>
              <a:rPr lang="en-US" b="1" dirty="0" smtClean="0"/>
              <a:t>Sitting Blocks</a:t>
            </a:r>
            <a:endParaRPr lang="en-US" b="1" dirty="0"/>
          </a:p>
        </p:txBody>
      </p:sp>
      <p:sp>
        <p:nvSpPr>
          <p:cNvPr id="88" name="TextBox 87"/>
          <p:cNvSpPr txBox="1"/>
          <p:nvPr/>
        </p:nvSpPr>
        <p:spPr>
          <a:xfrm>
            <a:off x="838200" y="6172200"/>
            <a:ext cx="3048000" cy="369332"/>
          </a:xfrm>
          <a:prstGeom prst="rect">
            <a:avLst/>
          </a:prstGeom>
          <a:noFill/>
        </p:spPr>
        <p:txBody>
          <a:bodyPr wrap="square" rtlCol="0">
            <a:spAutoFit/>
          </a:bodyPr>
          <a:lstStyle/>
          <a:p>
            <a:pPr algn="ctr"/>
            <a:r>
              <a:rPr lang="en-US" b="1" dirty="0" smtClean="0"/>
              <a:t>Official (Free) Area – 4 Meters</a:t>
            </a:r>
            <a:endParaRPr lang="en-US" b="1" dirty="0"/>
          </a:p>
        </p:txBody>
      </p:sp>
      <p:sp>
        <p:nvSpPr>
          <p:cNvPr id="89" name="TextBox 88"/>
          <p:cNvSpPr txBox="1"/>
          <p:nvPr/>
        </p:nvSpPr>
        <p:spPr>
          <a:xfrm>
            <a:off x="1371600" y="3505200"/>
            <a:ext cx="304800" cy="646331"/>
          </a:xfrm>
          <a:prstGeom prst="rect">
            <a:avLst/>
          </a:prstGeom>
          <a:noFill/>
        </p:spPr>
        <p:txBody>
          <a:bodyPr wrap="square" rtlCol="0">
            <a:spAutoFit/>
          </a:bodyPr>
          <a:lstStyle/>
          <a:p>
            <a:pPr algn="ctr"/>
            <a:r>
              <a:rPr lang="en-US" b="1" dirty="0" smtClean="0"/>
              <a:t>1 M</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305800" cy="5181600"/>
          </a:xfrm>
          <a:solidFill>
            <a:schemeClr val="accent5">
              <a:lumMod val="20000"/>
              <a:lumOff val="80000"/>
            </a:schemeClr>
          </a:solidFill>
          <a:ln>
            <a:solidFill>
              <a:schemeClr val="tx1"/>
            </a:solidFill>
            <a:prstDash val="dash"/>
          </a:ln>
        </p:spPr>
        <p:txBody>
          <a:bodyPr>
            <a:normAutofit/>
          </a:bodyPr>
          <a:lstStyle/>
          <a:p>
            <a:pPr algn="ctr">
              <a:buNone/>
            </a:pPr>
            <a:r>
              <a:rPr lang="en-US" sz="2000" b="1" dirty="0" smtClean="0"/>
              <a:t>12 x 08 Meters for Women and Junior Girls</a:t>
            </a:r>
          </a:p>
          <a:p>
            <a:pPr algn="ctr">
              <a:buNone/>
            </a:pPr>
            <a:endParaRPr lang="en-US" sz="2000" dirty="0"/>
          </a:p>
        </p:txBody>
      </p:sp>
      <p:sp>
        <p:nvSpPr>
          <p:cNvPr id="4" name="Rounded Rectangle 3"/>
          <p:cNvSpPr/>
          <p:nvPr/>
        </p:nvSpPr>
        <p:spPr>
          <a:xfrm>
            <a:off x="2819400" y="152400"/>
            <a:ext cx="34290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FF00"/>
                </a:solidFill>
              </a:rPr>
              <a:t>Play Ground</a:t>
            </a:r>
            <a:endParaRPr lang="en-US" sz="4800" dirty="0">
              <a:solidFill>
                <a:srgbClr val="FFFF00"/>
              </a:solidFill>
            </a:endParaRPr>
          </a:p>
        </p:txBody>
      </p:sp>
      <p:sp>
        <p:nvSpPr>
          <p:cNvPr id="5" name="Rectangle 4"/>
          <p:cNvSpPr/>
          <p:nvPr/>
        </p:nvSpPr>
        <p:spPr>
          <a:xfrm>
            <a:off x="1676400" y="2133600"/>
            <a:ext cx="6324600" cy="3733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5" idx="0"/>
            <a:endCxn id="5" idx="2"/>
          </p:cNvCxnSpPr>
          <p:nvPr/>
        </p:nvCxnSpPr>
        <p:spPr>
          <a:xfrm rot="16200000" flipH="1">
            <a:off x="2971800" y="4000500"/>
            <a:ext cx="3733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1524000" y="4038600"/>
            <a:ext cx="28956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990600" y="4038600"/>
            <a:ext cx="28956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5181600" y="4038600"/>
            <a:ext cx="28956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5715000" y="4038600"/>
            <a:ext cx="28956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1676400" y="2590800"/>
            <a:ext cx="63246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1676400" y="5486400"/>
            <a:ext cx="63246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8305800" y="2590800"/>
            <a:ext cx="3048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066800" y="2590800"/>
            <a:ext cx="3048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1066800" y="31242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066800" y="35814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066800" y="40386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066800" y="49530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066800" y="44958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305800" y="31242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305800" y="35814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305800" y="40386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8305800" y="45720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305800" y="50292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124200" y="3429000"/>
            <a:ext cx="1524000" cy="369332"/>
          </a:xfrm>
          <a:prstGeom prst="rect">
            <a:avLst/>
          </a:prstGeom>
          <a:noFill/>
        </p:spPr>
        <p:txBody>
          <a:bodyPr wrap="square" rtlCol="0">
            <a:spAutoFit/>
          </a:bodyPr>
          <a:lstStyle/>
          <a:p>
            <a:r>
              <a:rPr lang="en-US" b="1" dirty="0" smtClean="0"/>
              <a:t>3 Meters</a:t>
            </a:r>
            <a:endParaRPr lang="en-US" b="1" dirty="0"/>
          </a:p>
        </p:txBody>
      </p:sp>
      <p:sp>
        <p:nvSpPr>
          <p:cNvPr id="76" name="TextBox 75"/>
          <p:cNvSpPr txBox="1"/>
          <p:nvPr/>
        </p:nvSpPr>
        <p:spPr>
          <a:xfrm>
            <a:off x="2438400" y="3429000"/>
            <a:ext cx="533400" cy="646331"/>
          </a:xfrm>
          <a:prstGeom prst="rect">
            <a:avLst/>
          </a:prstGeom>
          <a:noFill/>
        </p:spPr>
        <p:txBody>
          <a:bodyPr wrap="square" rtlCol="0">
            <a:spAutoFit/>
          </a:bodyPr>
          <a:lstStyle/>
          <a:p>
            <a:pPr algn="ctr"/>
            <a:r>
              <a:rPr lang="en-US" b="1" dirty="0" smtClean="0"/>
              <a:t>1 M</a:t>
            </a:r>
            <a:endParaRPr lang="en-US" b="1" dirty="0"/>
          </a:p>
        </p:txBody>
      </p:sp>
      <p:sp>
        <p:nvSpPr>
          <p:cNvPr id="77" name="TextBox 76"/>
          <p:cNvSpPr txBox="1"/>
          <p:nvPr/>
        </p:nvSpPr>
        <p:spPr>
          <a:xfrm>
            <a:off x="1676400" y="3429000"/>
            <a:ext cx="762000" cy="369332"/>
          </a:xfrm>
          <a:prstGeom prst="rect">
            <a:avLst/>
          </a:prstGeom>
          <a:noFill/>
        </p:spPr>
        <p:txBody>
          <a:bodyPr wrap="square" rtlCol="0">
            <a:spAutoFit/>
          </a:bodyPr>
          <a:lstStyle/>
          <a:p>
            <a:pPr algn="ctr"/>
            <a:r>
              <a:rPr lang="en-US" b="1" dirty="0" smtClean="0"/>
              <a:t>2 M</a:t>
            </a:r>
            <a:endParaRPr lang="en-US" b="1" dirty="0"/>
          </a:p>
        </p:txBody>
      </p:sp>
      <p:sp>
        <p:nvSpPr>
          <p:cNvPr id="78" name="TextBox 77"/>
          <p:cNvSpPr txBox="1"/>
          <p:nvPr/>
        </p:nvSpPr>
        <p:spPr>
          <a:xfrm>
            <a:off x="2057400" y="2133600"/>
            <a:ext cx="2743200" cy="369332"/>
          </a:xfrm>
          <a:prstGeom prst="rect">
            <a:avLst/>
          </a:prstGeom>
          <a:noFill/>
        </p:spPr>
        <p:txBody>
          <a:bodyPr wrap="square" rtlCol="0">
            <a:spAutoFit/>
          </a:bodyPr>
          <a:lstStyle/>
          <a:p>
            <a:pPr algn="ctr"/>
            <a:r>
              <a:rPr lang="en-US" b="1" dirty="0" smtClean="0"/>
              <a:t>1 Meter LOBBY</a:t>
            </a:r>
            <a:endParaRPr lang="en-US" b="1" dirty="0"/>
          </a:p>
        </p:txBody>
      </p:sp>
      <p:sp>
        <p:nvSpPr>
          <p:cNvPr id="79" name="TextBox 78"/>
          <p:cNvSpPr txBox="1"/>
          <p:nvPr/>
        </p:nvSpPr>
        <p:spPr>
          <a:xfrm>
            <a:off x="4876800" y="5486400"/>
            <a:ext cx="2743200" cy="369332"/>
          </a:xfrm>
          <a:prstGeom prst="rect">
            <a:avLst/>
          </a:prstGeom>
          <a:noFill/>
        </p:spPr>
        <p:txBody>
          <a:bodyPr wrap="square" rtlCol="0">
            <a:spAutoFit/>
          </a:bodyPr>
          <a:lstStyle/>
          <a:p>
            <a:pPr algn="ctr"/>
            <a:r>
              <a:rPr lang="en-US" b="1" dirty="0" smtClean="0"/>
              <a:t>1 Meter LOBBY</a:t>
            </a:r>
            <a:endParaRPr lang="en-US" b="1" dirty="0"/>
          </a:p>
        </p:txBody>
      </p:sp>
      <p:sp>
        <p:nvSpPr>
          <p:cNvPr id="80" name="TextBox 79"/>
          <p:cNvSpPr txBox="1"/>
          <p:nvPr/>
        </p:nvSpPr>
        <p:spPr>
          <a:xfrm rot="16200000">
            <a:off x="5594866" y="3853934"/>
            <a:ext cx="1524000" cy="369332"/>
          </a:xfrm>
          <a:prstGeom prst="rect">
            <a:avLst/>
          </a:prstGeom>
          <a:noFill/>
        </p:spPr>
        <p:txBody>
          <a:bodyPr wrap="square" rtlCol="0">
            <a:spAutoFit/>
          </a:bodyPr>
          <a:lstStyle/>
          <a:p>
            <a:pPr algn="ctr"/>
            <a:r>
              <a:rPr lang="en-US" b="1" dirty="0" smtClean="0"/>
              <a:t>Baulk Line</a:t>
            </a:r>
            <a:endParaRPr lang="en-US" b="1" dirty="0"/>
          </a:p>
        </p:txBody>
      </p:sp>
      <p:sp>
        <p:nvSpPr>
          <p:cNvPr id="83" name="TextBox 82"/>
          <p:cNvSpPr txBox="1"/>
          <p:nvPr/>
        </p:nvSpPr>
        <p:spPr>
          <a:xfrm rot="16200000">
            <a:off x="6204466" y="3853934"/>
            <a:ext cx="1524000" cy="369332"/>
          </a:xfrm>
          <a:prstGeom prst="rect">
            <a:avLst/>
          </a:prstGeom>
          <a:noFill/>
        </p:spPr>
        <p:txBody>
          <a:bodyPr wrap="square" rtlCol="0">
            <a:spAutoFit/>
          </a:bodyPr>
          <a:lstStyle/>
          <a:p>
            <a:pPr algn="ctr"/>
            <a:r>
              <a:rPr lang="en-US" b="1" dirty="0" smtClean="0"/>
              <a:t>Bonus Line</a:t>
            </a:r>
            <a:endParaRPr lang="en-US" b="1" dirty="0"/>
          </a:p>
        </p:txBody>
      </p:sp>
      <p:sp>
        <p:nvSpPr>
          <p:cNvPr id="84" name="TextBox 83"/>
          <p:cNvSpPr txBox="1"/>
          <p:nvPr/>
        </p:nvSpPr>
        <p:spPr>
          <a:xfrm rot="16200000">
            <a:off x="4299466" y="3777734"/>
            <a:ext cx="1524000" cy="369332"/>
          </a:xfrm>
          <a:prstGeom prst="rect">
            <a:avLst/>
          </a:prstGeom>
          <a:noFill/>
        </p:spPr>
        <p:txBody>
          <a:bodyPr wrap="square" rtlCol="0">
            <a:spAutoFit/>
          </a:bodyPr>
          <a:lstStyle/>
          <a:p>
            <a:pPr algn="ctr"/>
            <a:r>
              <a:rPr lang="en-US" b="1" dirty="0" smtClean="0"/>
              <a:t>Mid Line</a:t>
            </a:r>
            <a:endParaRPr lang="en-US" b="1" dirty="0"/>
          </a:p>
        </p:txBody>
      </p:sp>
      <p:sp>
        <p:nvSpPr>
          <p:cNvPr id="85" name="TextBox 84"/>
          <p:cNvSpPr txBox="1"/>
          <p:nvPr/>
        </p:nvSpPr>
        <p:spPr>
          <a:xfrm rot="16200000">
            <a:off x="7042666" y="3853934"/>
            <a:ext cx="1524000" cy="369332"/>
          </a:xfrm>
          <a:prstGeom prst="rect">
            <a:avLst/>
          </a:prstGeom>
          <a:noFill/>
        </p:spPr>
        <p:txBody>
          <a:bodyPr wrap="square" rtlCol="0">
            <a:spAutoFit/>
          </a:bodyPr>
          <a:lstStyle/>
          <a:p>
            <a:pPr algn="ctr"/>
            <a:r>
              <a:rPr lang="en-US" b="1" dirty="0" smtClean="0"/>
              <a:t>End Line</a:t>
            </a:r>
            <a:endParaRPr lang="en-US" b="1" dirty="0"/>
          </a:p>
        </p:txBody>
      </p:sp>
      <p:sp>
        <p:nvSpPr>
          <p:cNvPr id="86" name="TextBox 85"/>
          <p:cNvSpPr txBox="1"/>
          <p:nvPr/>
        </p:nvSpPr>
        <p:spPr>
          <a:xfrm>
            <a:off x="4114800" y="5867400"/>
            <a:ext cx="1524000" cy="369332"/>
          </a:xfrm>
          <a:prstGeom prst="rect">
            <a:avLst/>
          </a:prstGeom>
          <a:noFill/>
        </p:spPr>
        <p:txBody>
          <a:bodyPr wrap="square" rtlCol="0">
            <a:spAutoFit/>
          </a:bodyPr>
          <a:lstStyle/>
          <a:p>
            <a:pPr algn="ctr"/>
            <a:r>
              <a:rPr lang="en-US" b="1" dirty="0" smtClean="0"/>
              <a:t>Side Line</a:t>
            </a:r>
            <a:endParaRPr lang="en-US" b="1" dirty="0"/>
          </a:p>
        </p:txBody>
      </p:sp>
      <p:sp>
        <p:nvSpPr>
          <p:cNvPr id="87" name="TextBox 86"/>
          <p:cNvSpPr txBox="1"/>
          <p:nvPr/>
        </p:nvSpPr>
        <p:spPr>
          <a:xfrm rot="16200000">
            <a:off x="108466" y="3853934"/>
            <a:ext cx="1524000" cy="369332"/>
          </a:xfrm>
          <a:prstGeom prst="rect">
            <a:avLst/>
          </a:prstGeom>
          <a:noFill/>
        </p:spPr>
        <p:txBody>
          <a:bodyPr wrap="square" rtlCol="0">
            <a:spAutoFit/>
          </a:bodyPr>
          <a:lstStyle/>
          <a:p>
            <a:pPr algn="ctr"/>
            <a:r>
              <a:rPr lang="en-US" b="1" dirty="0" smtClean="0"/>
              <a:t>Sitting Blocks</a:t>
            </a:r>
            <a:endParaRPr lang="en-US" b="1" dirty="0"/>
          </a:p>
        </p:txBody>
      </p:sp>
      <p:sp>
        <p:nvSpPr>
          <p:cNvPr id="88" name="TextBox 87"/>
          <p:cNvSpPr txBox="1"/>
          <p:nvPr/>
        </p:nvSpPr>
        <p:spPr>
          <a:xfrm>
            <a:off x="838200" y="6172200"/>
            <a:ext cx="3048000" cy="369332"/>
          </a:xfrm>
          <a:prstGeom prst="rect">
            <a:avLst/>
          </a:prstGeom>
          <a:noFill/>
        </p:spPr>
        <p:txBody>
          <a:bodyPr wrap="square" rtlCol="0">
            <a:spAutoFit/>
          </a:bodyPr>
          <a:lstStyle/>
          <a:p>
            <a:pPr algn="ctr"/>
            <a:r>
              <a:rPr lang="en-US" b="1" dirty="0" smtClean="0"/>
              <a:t>Official (Free) Area – 4 Meters</a:t>
            </a:r>
            <a:endParaRPr lang="en-US" b="1" dirty="0"/>
          </a:p>
        </p:txBody>
      </p:sp>
      <p:sp>
        <p:nvSpPr>
          <p:cNvPr id="40" name="TextBox 39"/>
          <p:cNvSpPr txBox="1"/>
          <p:nvPr/>
        </p:nvSpPr>
        <p:spPr>
          <a:xfrm>
            <a:off x="1371600" y="3505200"/>
            <a:ext cx="304800" cy="646331"/>
          </a:xfrm>
          <a:prstGeom prst="rect">
            <a:avLst/>
          </a:prstGeom>
          <a:noFill/>
        </p:spPr>
        <p:txBody>
          <a:bodyPr wrap="square" rtlCol="0">
            <a:spAutoFit/>
          </a:bodyPr>
          <a:lstStyle/>
          <a:p>
            <a:pPr algn="ctr"/>
            <a:r>
              <a:rPr lang="en-US" b="1" dirty="0" smtClean="0"/>
              <a:t>1 M</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305800" cy="5181600"/>
          </a:xfrm>
          <a:solidFill>
            <a:schemeClr val="accent5">
              <a:lumMod val="20000"/>
              <a:lumOff val="80000"/>
            </a:schemeClr>
          </a:solidFill>
          <a:ln>
            <a:solidFill>
              <a:schemeClr val="tx1"/>
            </a:solidFill>
            <a:prstDash val="dash"/>
          </a:ln>
        </p:spPr>
        <p:txBody>
          <a:bodyPr>
            <a:normAutofit/>
          </a:bodyPr>
          <a:lstStyle/>
          <a:p>
            <a:pPr algn="ctr">
              <a:buNone/>
            </a:pPr>
            <a:r>
              <a:rPr lang="en-US" sz="2000" b="1" dirty="0" smtClean="0"/>
              <a:t>11 x 08 Meters for Sub-junior Boys and Girls</a:t>
            </a:r>
          </a:p>
          <a:p>
            <a:pPr algn="ctr">
              <a:buNone/>
            </a:pPr>
            <a:endParaRPr lang="en-US" sz="2000" dirty="0"/>
          </a:p>
        </p:txBody>
      </p:sp>
      <p:sp>
        <p:nvSpPr>
          <p:cNvPr id="4" name="Rounded Rectangle 3"/>
          <p:cNvSpPr/>
          <p:nvPr/>
        </p:nvSpPr>
        <p:spPr>
          <a:xfrm>
            <a:off x="2819400" y="152400"/>
            <a:ext cx="34290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FF00"/>
                </a:solidFill>
              </a:rPr>
              <a:t>Play Ground</a:t>
            </a:r>
            <a:endParaRPr lang="en-US" sz="4800" dirty="0">
              <a:solidFill>
                <a:srgbClr val="FFFF00"/>
              </a:solidFill>
            </a:endParaRPr>
          </a:p>
        </p:txBody>
      </p:sp>
      <p:sp>
        <p:nvSpPr>
          <p:cNvPr id="5" name="Rectangle 4"/>
          <p:cNvSpPr/>
          <p:nvPr/>
        </p:nvSpPr>
        <p:spPr>
          <a:xfrm>
            <a:off x="1676400" y="2133600"/>
            <a:ext cx="6324600" cy="3733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5" idx="0"/>
            <a:endCxn id="5" idx="2"/>
          </p:cNvCxnSpPr>
          <p:nvPr/>
        </p:nvCxnSpPr>
        <p:spPr>
          <a:xfrm rot="16200000" flipH="1">
            <a:off x="2971800" y="4000500"/>
            <a:ext cx="3733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1524000" y="4038600"/>
            <a:ext cx="28956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990600" y="4038600"/>
            <a:ext cx="28956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5181600" y="4038600"/>
            <a:ext cx="28956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5715000" y="4038600"/>
            <a:ext cx="28956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1676400" y="2590800"/>
            <a:ext cx="63246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1676400" y="5486400"/>
            <a:ext cx="63246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8305800" y="2590800"/>
            <a:ext cx="3048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066800" y="2590800"/>
            <a:ext cx="3048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1066800" y="31242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066800" y="35814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066800" y="40386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066800" y="49530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066800" y="44958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305800" y="31242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305800" y="35814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305800" y="40386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8305800" y="45720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305800" y="5029200"/>
            <a:ext cx="304800" cy="158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124200" y="3429000"/>
            <a:ext cx="1524000" cy="369332"/>
          </a:xfrm>
          <a:prstGeom prst="rect">
            <a:avLst/>
          </a:prstGeom>
          <a:noFill/>
        </p:spPr>
        <p:txBody>
          <a:bodyPr wrap="square" rtlCol="0">
            <a:spAutoFit/>
          </a:bodyPr>
          <a:lstStyle/>
          <a:p>
            <a:r>
              <a:rPr lang="en-US" b="1" dirty="0" smtClean="0"/>
              <a:t>3 Meters</a:t>
            </a:r>
            <a:endParaRPr lang="en-US" b="1" dirty="0"/>
          </a:p>
        </p:txBody>
      </p:sp>
      <p:sp>
        <p:nvSpPr>
          <p:cNvPr id="76" name="TextBox 75"/>
          <p:cNvSpPr txBox="1"/>
          <p:nvPr/>
        </p:nvSpPr>
        <p:spPr>
          <a:xfrm>
            <a:off x="2438400" y="3429000"/>
            <a:ext cx="533400" cy="646331"/>
          </a:xfrm>
          <a:prstGeom prst="rect">
            <a:avLst/>
          </a:prstGeom>
          <a:noFill/>
        </p:spPr>
        <p:txBody>
          <a:bodyPr wrap="square" rtlCol="0">
            <a:spAutoFit/>
          </a:bodyPr>
          <a:lstStyle/>
          <a:p>
            <a:pPr algn="ctr"/>
            <a:r>
              <a:rPr lang="en-US" b="1" dirty="0" smtClean="0"/>
              <a:t>1 M</a:t>
            </a:r>
            <a:endParaRPr lang="en-US" b="1" dirty="0"/>
          </a:p>
        </p:txBody>
      </p:sp>
      <p:sp>
        <p:nvSpPr>
          <p:cNvPr id="77" name="TextBox 76"/>
          <p:cNvSpPr txBox="1"/>
          <p:nvPr/>
        </p:nvSpPr>
        <p:spPr>
          <a:xfrm>
            <a:off x="1676400" y="3429000"/>
            <a:ext cx="762000" cy="369332"/>
          </a:xfrm>
          <a:prstGeom prst="rect">
            <a:avLst/>
          </a:prstGeom>
          <a:noFill/>
        </p:spPr>
        <p:txBody>
          <a:bodyPr wrap="square" rtlCol="0">
            <a:spAutoFit/>
          </a:bodyPr>
          <a:lstStyle/>
          <a:p>
            <a:pPr algn="ctr"/>
            <a:r>
              <a:rPr lang="en-US" b="1" dirty="0" smtClean="0"/>
              <a:t>1.5 M</a:t>
            </a:r>
            <a:endParaRPr lang="en-US" b="1" dirty="0"/>
          </a:p>
        </p:txBody>
      </p:sp>
      <p:sp>
        <p:nvSpPr>
          <p:cNvPr id="78" name="TextBox 77"/>
          <p:cNvSpPr txBox="1"/>
          <p:nvPr/>
        </p:nvSpPr>
        <p:spPr>
          <a:xfrm>
            <a:off x="2057400" y="2133600"/>
            <a:ext cx="2743200" cy="369332"/>
          </a:xfrm>
          <a:prstGeom prst="rect">
            <a:avLst/>
          </a:prstGeom>
          <a:noFill/>
        </p:spPr>
        <p:txBody>
          <a:bodyPr wrap="square" rtlCol="0">
            <a:spAutoFit/>
          </a:bodyPr>
          <a:lstStyle/>
          <a:p>
            <a:pPr algn="ctr"/>
            <a:r>
              <a:rPr lang="en-US" b="1" dirty="0" smtClean="0"/>
              <a:t>1 Meter LOBBY</a:t>
            </a:r>
            <a:endParaRPr lang="en-US" b="1" dirty="0"/>
          </a:p>
        </p:txBody>
      </p:sp>
      <p:sp>
        <p:nvSpPr>
          <p:cNvPr id="79" name="TextBox 78"/>
          <p:cNvSpPr txBox="1"/>
          <p:nvPr/>
        </p:nvSpPr>
        <p:spPr>
          <a:xfrm>
            <a:off x="4876800" y="5486400"/>
            <a:ext cx="2743200" cy="369332"/>
          </a:xfrm>
          <a:prstGeom prst="rect">
            <a:avLst/>
          </a:prstGeom>
          <a:noFill/>
        </p:spPr>
        <p:txBody>
          <a:bodyPr wrap="square" rtlCol="0">
            <a:spAutoFit/>
          </a:bodyPr>
          <a:lstStyle/>
          <a:p>
            <a:pPr algn="ctr"/>
            <a:r>
              <a:rPr lang="en-US" b="1" dirty="0" smtClean="0"/>
              <a:t>1 Meter LOBBY</a:t>
            </a:r>
            <a:endParaRPr lang="en-US" b="1" dirty="0"/>
          </a:p>
        </p:txBody>
      </p:sp>
      <p:sp>
        <p:nvSpPr>
          <p:cNvPr id="80" name="TextBox 79"/>
          <p:cNvSpPr txBox="1"/>
          <p:nvPr/>
        </p:nvSpPr>
        <p:spPr>
          <a:xfrm rot="16200000">
            <a:off x="5594866" y="3853934"/>
            <a:ext cx="1524000" cy="369332"/>
          </a:xfrm>
          <a:prstGeom prst="rect">
            <a:avLst/>
          </a:prstGeom>
          <a:noFill/>
        </p:spPr>
        <p:txBody>
          <a:bodyPr wrap="square" rtlCol="0">
            <a:spAutoFit/>
          </a:bodyPr>
          <a:lstStyle/>
          <a:p>
            <a:pPr algn="ctr"/>
            <a:r>
              <a:rPr lang="en-US" b="1" dirty="0" smtClean="0"/>
              <a:t>Baulk Line</a:t>
            </a:r>
            <a:endParaRPr lang="en-US" b="1" dirty="0"/>
          </a:p>
        </p:txBody>
      </p:sp>
      <p:sp>
        <p:nvSpPr>
          <p:cNvPr id="83" name="TextBox 82"/>
          <p:cNvSpPr txBox="1"/>
          <p:nvPr/>
        </p:nvSpPr>
        <p:spPr>
          <a:xfrm rot="16200000">
            <a:off x="6204466" y="3853934"/>
            <a:ext cx="1524000" cy="369332"/>
          </a:xfrm>
          <a:prstGeom prst="rect">
            <a:avLst/>
          </a:prstGeom>
          <a:noFill/>
        </p:spPr>
        <p:txBody>
          <a:bodyPr wrap="square" rtlCol="0">
            <a:spAutoFit/>
          </a:bodyPr>
          <a:lstStyle/>
          <a:p>
            <a:pPr algn="ctr"/>
            <a:r>
              <a:rPr lang="en-US" b="1" dirty="0" smtClean="0"/>
              <a:t>Bonus Line</a:t>
            </a:r>
            <a:endParaRPr lang="en-US" b="1" dirty="0"/>
          </a:p>
        </p:txBody>
      </p:sp>
      <p:sp>
        <p:nvSpPr>
          <p:cNvPr id="84" name="TextBox 83"/>
          <p:cNvSpPr txBox="1"/>
          <p:nvPr/>
        </p:nvSpPr>
        <p:spPr>
          <a:xfrm rot="16200000">
            <a:off x="4299466" y="3777734"/>
            <a:ext cx="1524000" cy="369332"/>
          </a:xfrm>
          <a:prstGeom prst="rect">
            <a:avLst/>
          </a:prstGeom>
          <a:noFill/>
        </p:spPr>
        <p:txBody>
          <a:bodyPr wrap="square" rtlCol="0">
            <a:spAutoFit/>
          </a:bodyPr>
          <a:lstStyle/>
          <a:p>
            <a:pPr algn="ctr"/>
            <a:r>
              <a:rPr lang="en-US" b="1" dirty="0" smtClean="0"/>
              <a:t>Mid Line</a:t>
            </a:r>
            <a:endParaRPr lang="en-US" b="1" dirty="0"/>
          </a:p>
        </p:txBody>
      </p:sp>
      <p:sp>
        <p:nvSpPr>
          <p:cNvPr id="85" name="TextBox 84"/>
          <p:cNvSpPr txBox="1"/>
          <p:nvPr/>
        </p:nvSpPr>
        <p:spPr>
          <a:xfrm rot="16200000">
            <a:off x="7042666" y="3853934"/>
            <a:ext cx="1524000" cy="369332"/>
          </a:xfrm>
          <a:prstGeom prst="rect">
            <a:avLst/>
          </a:prstGeom>
          <a:noFill/>
        </p:spPr>
        <p:txBody>
          <a:bodyPr wrap="square" rtlCol="0">
            <a:spAutoFit/>
          </a:bodyPr>
          <a:lstStyle/>
          <a:p>
            <a:pPr algn="ctr"/>
            <a:r>
              <a:rPr lang="en-US" b="1" dirty="0" smtClean="0"/>
              <a:t>End Line</a:t>
            </a:r>
            <a:endParaRPr lang="en-US" b="1" dirty="0"/>
          </a:p>
        </p:txBody>
      </p:sp>
      <p:sp>
        <p:nvSpPr>
          <p:cNvPr id="86" name="TextBox 85"/>
          <p:cNvSpPr txBox="1"/>
          <p:nvPr/>
        </p:nvSpPr>
        <p:spPr>
          <a:xfrm>
            <a:off x="4114800" y="5867400"/>
            <a:ext cx="1524000" cy="369332"/>
          </a:xfrm>
          <a:prstGeom prst="rect">
            <a:avLst/>
          </a:prstGeom>
          <a:noFill/>
        </p:spPr>
        <p:txBody>
          <a:bodyPr wrap="square" rtlCol="0">
            <a:spAutoFit/>
          </a:bodyPr>
          <a:lstStyle/>
          <a:p>
            <a:pPr algn="ctr"/>
            <a:r>
              <a:rPr lang="en-US" b="1" dirty="0" smtClean="0"/>
              <a:t>Side Line</a:t>
            </a:r>
            <a:endParaRPr lang="en-US" b="1" dirty="0"/>
          </a:p>
        </p:txBody>
      </p:sp>
      <p:sp>
        <p:nvSpPr>
          <p:cNvPr id="87" name="TextBox 86"/>
          <p:cNvSpPr txBox="1"/>
          <p:nvPr/>
        </p:nvSpPr>
        <p:spPr>
          <a:xfrm rot="16200000">
            <a:off x="108466" y="3853934"/>
            <a:ext cx="1524000" cy="369332"/>
          </a:xfrm>
          <a:prstGeom prst="rect">
            <a:avLst/>
          </a:prstGeom>
          <a:noFill/>
        </p:spPr>
        <p:txBody>
          <a:bodyPr wrap="square" rtlCol="0">
            <a:spAutoFit/>
          </a:bodyPr>
          <a:lstStyle/>
          <a:p>
            <a:pPr algn="ctr"/>
            <a:r>
              <a:rPr lang="en-US" b="1" dirty="0" smtClean="0"/>
              <a:t>Sitting Blocks</a:t>
            </a:r>
            <a:endParaRPr lang="en-US" b="1" dirty="0"/>
          </a:p>
        </p:txBody>
      </p:sp>
      <p:sp>
        <p:nvSpPr>
          <p:cNvPr id="88" name="TextBox 87"/>
          <p:cNvSpPr txBox="1"/>
          <p:nvPr/>
        </p:nvSpPr>
        <p:spPr>
          <a:xfrm>
            <a:off x="838200" y="6172200"/>
            <a:ext cx="3048000" cy="369332"/>
          </a:xfrm>
          <a:prstGeom prst="rect">
            <a:avLst/>
          </a:prstGeom>
          <a:noFill/>
        </p:spPr>
        <p:txBody>
          <a:bodyPr wrap="square" rtlCol="0">
            <a:spAutoFit/>
          </a:bodyPr>
          <a:lstStyle/>
          <a:p>
            <a:pPr algn="ctr"/>
            <a:r>
              <a:rPr lang="en-US" b="1" dirty="0" smtClean="0"/>
              <a:t>Official (Free) Area – 4 Meters</a:t>
            </a:r>
            <a:endParaRPr lang="en-US" b="1" dirty="0"/>
          </a:p>
        </p:txBody>
      </p:sp>
      <p:sp>
        <p:nvSpPr>
          <p:cNvPr id="40" name="TextBox 39"/>
          <p:cNvSpPr txBox="1"/>
          <p:nvPr/>
        </p:nvSpPr>
        <p:spPr>
          <a:xfrm>
            <a:off x="1371600" y="3505200"/>
            <a:ext cx="304800" cy="646331"/>
          </a:xfrm>
          <a:prstGeom prst="rect">
            <a:avLst/>
          </a:prstGeom>
          <a:noFill/>
        </p:spPr>
        <p:txBody>
          <a:bodyPr wrap="square" rtlCol="0">
            <a:spAutoFit/>
          </a:bodyPr>
          <a:lstStyle/>
          <a:p>
            <a:pPr algn="ctr"/>
            <a:r>
              <a:rPr lang="en-US" b="1" dirty="0" smtClean="0"/>
              <a:t>1 M</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57800"/>
          </a:xfrm>
          <a:solidFill>
            <a:srgbClr val="FFFFCC"/>
          </a:solidFill>
        </p:spPr>
        <p:txBody>
          <a:bodyPr>
            <a:normAutofit fontScale="62500" lnSpcReduction="20000"/>
          </a:bodyPr>
          <a:lstStyle/>
          <a:p>
            <a:pPr>
              <a:buNone/>
            </a:pPr>
            <a:r>
              <a:rPr lang="en-US" b="1" dirty="0" smtClean="0"/>
              <a:t>Ground	-	</a:t>
            </a:r>
            <a:r>
              <a:rPr lang="en-US" dirty="0" smtClean="0"/>
              <a:t>Ground </a:t>
            </a:r>
            <a:r>
              <a:rPr lang="en-US" dirty="0"/>
              <a:t>shall be level and soft/Mat surface</a:t>
            </a:r>
          </a:p>
          <a:p>
            <a:pPr>
              <a:buNone/>
            </a:pPr>
            <a:r>
              <a:rPr lang="en-US" dirty="0"/>
              <a:t> </a:t>
            </a:r>
          </a:p>
          <a:p>
            <a:pPr>
              <a:buNone/>
            </a:pPr>
            <a:r>
              <a:rPr lang="en-US" b="1" dirty="0" smtClean="0"/>
              <a:t>Men </a:t>
            </a:r>
            <a:r>
              <a:rPr lang="en-US" b="1" dirty="0"/>
              <a:t>and Junior Boys		</a:t>
            </a:r>
            <a:r>
              <a:rPr lang="en-US" dirty="0"/>
              <a:t>13 X 10 Meters (as shown in the diagram).</a:t>
            </a:r>
          </a:p>
          <a:p>
            <a:pPr>
              <a:buNone/>
            </a:pPr>
            <a:r>
              <a:rPr lang="en-US" dirty="0" smtClean="0"/>
              <a:t>		MEN</a:t>
            </a:r>
            <a:r>
              <a:rPr lang="en-US" dirty="0"/>
              <a:t>			</a:t>
            </a:r>
            <a:r>
              <a:rPr lang="en-US" dirty="0" smtClean="0"/>
              <a:t>Below 85 </a:t>
            </a:r>
            <a:r>
              <a:rPr lang="en-US" dirty="0"/>
              <a:t>Kg Weight</a:t>
            </a:r>
          </a:p>
          <a:p>
            <a:pPr>
              <a:buNone/>
            </a:pPr>
            <a:r>
              <a:rPr lang="en-US" dirty="0" smtClean="0"/>
              <a:t>		JUNIOR</a:t>
            </a:r>
            <a:r>
              <a:rPr lang="en-US" dirty="0"/>
              <a:t>	Boys: </a:t>
            </a:r>
            <a:r>
              <a:rPr lang="en-US" dirty="0" smtClean="0"/>
              <a:t>		Age </a:t>
            </a:r>
            <a:r>
              <a:rPr lang="en-US" dirty="0"/>
              <a:t>20 years &amp; below (last day of the </a:t>
            </a:r>
            <a:r>
              <a:rPr lang="en-US" dirty="0" smtClean="0"/>
              <a:t>				year</a:t>
            </a:r>
            <a:r>
              <a:rPr lang="en-US" dirty="0"/>
              <a:t>) and below </a:t>
            </a:r>
            <a:r>
              <a:rPr lang="en-US" dirty="0" smtClean="0"/>
              <a:t>70 </a:t>
            </a:r>
            <a:r>
              <a:rPr lang="en-US" dirty="0"/>
              <a:t>Kg weight</a:t>
            </a:r>
          </a:p>
          <a:p>
            <a:pPr>
              <a:buNone/>
            </a:pPr>
            <a:endParaRPr lang="en-US" b="1" dirty="0"/>
          </a:p>
          <a:p>
            <a:pPr>
              <a:buNone/>
            </a:pPr>
            <a:r>
              <a:rPr lang="en-US" b="1" dirty="0" smtClean="0"/>
              <a:t>Women </a:t>
            </a:r>
            <a:r>
              <a:rPr lang="en-US" b="1" dirty="0"/>
              <a:t>and Junior Girls	</a:t>
            </a:r>
            <a:r>
              <a:rPr lang="en-US" b="1" dirty="0" smtClean="0"/>
              <a:t>	</a:t>
            </a:r>
            <a:r>
              <a:rPr lang="en-US" dirty="0" smtClean="0"/>
              <a:t>12 </a:t>
            </a:r>
            <a:r>
              <a:rPr lang="en-US" dirty="0"/>
              <a:t>X 8 Meters (as shown in the diagram).</a:t>
            </a:r>
          </a:p>
          <a:p>
            <a:pPr>
              <a:buNone/>
            </a:pPr>
            <a:r>
              <a:rPr lang="en-US" dirty="0" smtClean="0"/>
              <a:t>		WOMEN</a:t>
            </a:r>
            <a:r>
              <a:rPr lang="en-US" dirty="0"/>
              <a:t>			</a:t>
            </a:r>
            <a:r>
              <a:rPr lang="en-US" dirty="0" smtClean="0"/>
              <a:t>Below 75 </a:t>
            </a:r>
            <a:r>
              <a:rPr lang="en-US" dirty="0"/>
              <a:t>Kg Weight</a:t>
            </a:r>
          </a:p>
          <a:p>
            <a:pPr>
              <a:buNone/>
            </a:pPr>
            <a:r>
              <a:rPr lang="en-US" dirty="0" smtClean="0"/>
              <a:t>		JUNIOR </a:t>
            </a:r>
            <a:r>
              <a:rPr lang="en-US" dirty="0"/>
              <a:t>GIRLS	</a:t>
            </a:r>
            <a:r>
              <a:rPr lang="en-US" dirty="0" smtClean="0"/>
              <a:t>	Age </a:t>
            </a:r>
            <a:r>
              <a:rPr lang="en-US" dirty="0"/>
              <a:t>20 years &amp; below (last day of the </a:t>
            </a:r>
            <a:r>
              <a:rPr lang="en-US" dirty="0" smtClean="0"/>
              <a:t>				year</a:t>
            </a:r>
            <a:r>
              <a:rPr lang="en-US" dirty="0"/>
              <a:t>) </a:t>
            </a:r>
            <a:r>
              <a:rPr lang="en-US" dirty="0" smtClean="0"/>
              <a:t>and below 65 </a:t>
            </a:r>
            <a:r>
              <a:rPr lang="en-US" dirty="0"/>
              <a:t>Kg Weight.</a:t>
            </a:r>
          </a:p>
          <a:p>
            <a:pPr>
              <a:buNone/>
            </a:pPr>
            <a:endParaRPr lang="en-US" b="1" dirty="0"/>
          </a:p>
          <a:p>
            <a:pPr>
              <a:buNone/>
            </a:pPr>
            <a:r>
              <a:rPr lang="en-US" b="1" dirty="0" smtClean="0"/>
              <a:t>Sub-Junior </a:t>
            </a:r>
            <a:r>
              <a:rPr lang="en-US" b="1" dirty="0"/>
              <a:t>Boys and Girls	</a:t>
            </a:r>
            <a:r>
              <a:rPr lang="en-US" b="1" dirty="0" smtClean="0"/>
              <a:t>	</a:t>
            </a:r>
            <a:r>
              <a:rPr lang="en-US" dirty="0" smtClean="0"/>
              <a:t>11 </a:t>
            </a:r>
            <a:r>
              <a:rPr lang="en-US" dirty="0"/>
              <a:t>X 8 Meters (as shown in the diagram).</a:t>
            </a:r>
          </a:p>
          <a:p>
            <a:pPr>
              <a:buNone/>
            </a:pPr>
            <a:r>
              <a:rPr lang="en-US" dirty="0" smtClean="0"/>
              <a:t>		SUB-JUNIOR </a:t>
            </a:r>
            <a:r>
              <a:rPr lang="en-US" dirty="0"/>
              <a:t>BOYS	Age 16 years &amp; below (last day of the </a:t>
            </a:r>
            <a:r>
              <a:rPr lang="en-US" dirty="0" smtClean="0"/>
              <a:t>				year</a:t>
            </a:r>
            <a:r>
              <a:rPr lang="en-US" dirty="0"/>
              <a:t>) and </a:t>
            </a:r>
            <a:r>
              <a:rPr lang="en-US" dirty="0" smtClean="0"/>
              <a:t>below 55 </a:t>
            </a:r>
            <a:r>
              <a:rPr lang="en-US" dirty="0"/>
              <a:t>Kg weight.</a:t>
            </a:r>
          </a:p>
          <a:p>
            <a:pPr>
              <a:buNone/>
            </a:pPr>
            <a:r>
              <a:rPr lang="en-US" dirty="0" smtClean="0"/>
              <a:t>		SUB-JUNIOR </a:t>
            </a:r>
            <a:r>
              <a:rPr lang="en-US" dirty="0"/>
              <a:t>GIRLS	Age 16 years &amp; below (last day of the </a:t>
            </a:r>
            <a:r>
              <a:rPr lang="en-US" dirty="0" smtClean="0"/>
              <a:t>				year</a:t>
            </a:r>
            <a:r>
              <a:rPr lang="en-US" dirty="0"/>
              <a:t>) and </a:t>
            </a:r>
            <a:r>
              <a:rPr lang="en-US" dirty="0" smtClean="0"/>
              <a:t>below 55 </a:t>
            </a:r>
            <a:r>
              <a:rPr lang="en-US" dirty="0"/>
              <a:t>Kg weight.</a:t>
            </a:r>
          </a:p>
          <a:p>
            <a:pPr>
              <a:buNone/>
            </a:pPr>
            <a:endParaRPr lang="en-US" dirty="0"/>
          </a:p>
        </p:txBody>
      </p:sp>
      <p:sp>
        <p:nvSpPr>
          <p:cNvPr id="4" name="Rounded Rectangle 3"/>
          <p:cNvSpPr/>
          <p:nvPr/>
        </p:nvSpPr>
        <p:spPr>
          <a:xfrm>
            <a:off x="1752600" y="152400"/>
            <a:ext cx="5791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Age and Weight Categories</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029200"/>
          </a:xfrm>
          <a:solidFill>
            <a:srgbClr val="FFFFCC"/>
          </a:solidFill>
        </p:spPr>
        <p:txBody>
          <a:bodyPr>
            <a:normAutofit fontScale="70000" lnSpcReduction="20000"/>
          </a:bodyPr>
          <a:lstStyle/>
          <a:p>
            <a:pPr>
              <a:buNone/>
            </a:pPr>
            <a:endParaRPr lang="en-US" b="1" dirty="0" smtClean="0"/>
          </a:p>
          <a:p>
            <a:pPr>
              <a:buNone/>
            </a:pPr>
            <a:r>
              <a:rPr lang="en-US" b="1" dirty="0" smtClean="0"/>
              <a:t>Cant </a:t>
            </a:r>
            <a:r>
              <a:rPr lang="en-US" dirty="0"/>
              <a:t>The repeated, without break; at a stretch and clear aloud sounding of the approved word “KABADDI” within the course of one respiration shall be called ‘Cant’.</a:t>
            </a:r>
          </a:p>
          <a:p>
            <a:pPr>
              <a:buNone/>
            </a:pPr>
            <a:r>
              <a:rPr lang="en-US" b="1" dirty="0"/>
              <a:t> </a:t>
            </a:r>
            <a:endParaRPr lang="en-US" dirty="0"/>
          </a:p>
          <a:p>
            <a:pPr>
              <a:buNone/>
            </a:pPr>
            <a:r>
              <a:rPr lang="en-US" b="1" dirty="0" smtClean="0"/>
              <a:t>Raider </a:t>
            </a:r>
            <a:r>
              <a:rPr lang="en-US" dirty="0"/>
              <a:t>One who enters into the court of the opponent with the cant is known as a ‘RAIDER’. The raider must begin his cant before he touches the opponent’s court.</a:t>
            </a:r>
          </a:p>
          <a:p>
            <a:pPr>
              <a:buNone/>
            </a:pPr>
            <a:r>
              <a:rPr lang="en-US" dirty="0"/>
              <a:t> </a:t>
            </a:r>
          </a:p>
          <a:p>
            <a:pPr>
              <a:buNone/>
            </a:pPr>
            <a:r>
              <a:rPr lang="en-US" b="1" dirty="0" smtClean="0"/>
              <a:t>Anti </a:t>
            </a:r>
            <a:r>
              <a:rPr lang="en-US" b="1" dirty="0"/>
              <a:t>or Anti-Raider </a:t>
            </a:r>
            <a:r>
              <a:rPr lang="en-US" dirty="0"/>
              <a:t>Every player in whose court the raid is being made shall be called Anti or Anti Raider.</a:t>
            </a:r>
          </a:p>
          <a:p>
            <a:pPr>
              <a:buNone/>
            </a:pPr>
            <a:r>
              <a:rPr lang="en-US" dirty="0"/>
              <a:t> </a:t>
            </a:r>
          </a:p>
          <a:p>
            <a:pPr>
              <a:buNone/>
            </a:pPr>
            <a:r>
              <a:rPr lang="en-US" b="1" dirty="0" smtClean="0"/>
              <a:t>Loosing </a:t>
            </a:r>
            <a:r>
              <a:rPr lang="en-US" b="1" dirty="0"/>
              <a:t>the Cant </a:t>
            </a:r>
            <a:r>
              <a:rPr lang="en-US" dirty="0"/>
              <a:t>To stop the repeated and clear aloud sounding of the word KABADDI’ or take in a breath during cant by the raider is known as loosing the cant. A cant must be continued within one and the same respiration. </a:t>
            </a:r>
          </a:p>
          <a:p>
            <a:pPr>
              <a:buNone/>
            </a:pPr>
            <a:endParaRPr lang="en-US" dirty="0"/>
          </a:p>
        </p:txBody>
      </p:sp>
      <p:sp>
        <p:nvSpPr>
          <p:cNvPr id="4" name="Rounded Rectangle 3"/>
          <p:cNvSpPr/>
          <p:nvPr/>
        </p:nvSpPr>
        <p:spPr>
          <a:xfrm>
            <a:off x="2209800" y="152400"/>
            <a:ext cx="472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Terminology</a:t>
            </a:r>
            <a:endParaRPr lang="en-US" sz="3600"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1314</Words>
  <Application>Microsoft Office PowerPoint</Application>
  <PresentationFormat>On-screen Show (4:3)</PresentationFormat>
  <Paragraphs>297</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KABADDI</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KABADDI</dc:title>
  <dc:creator>hsc</dc:creator>
  <cp:lastModifiedBy>Dr. Vivek B Sathe</cp:lastModifiedBy>
  <cp:revision>63</cp:revision>
  <dcterms:created xsi:type="dcterms:W3CDTF">2015-02-26T17:17:49Z</dcterms:created>
  <dcterms:modified xsi:type="dcterms:W3CDTF">2018-11-16T09:08:21Z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